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</p:sldIdLst>
  <p:sldSz cx="18288000" cy="10287000"/>
  <p:notesSz cx="6858000" cy="9144000"/>
  <p:embeddedFontLst>
    <p:embeddedFont>
      <p:font typeface="Open Sauce Medium" panose="020B0604020202020204" charset="0"/>
      <p:regular r:id="rId36"/>
    </p:embeddedFont>
    <p:embeddedFont>
      <p:font typeface="Open Sauce Light" panose="020B0604020202020204" charset="0"/>
      <p:regular r:id="rId37"/>
    </p:embeddedFont>
    <p:embeddedFont>
      <p:font typeface="Public Sans Bold" panose="020B0604020202020204" charset="0"/>
      <p:regular r:id="rId38"/>
    </p:embeddedFont>
    <p:embeddedFont>
      <p:font typeface="Open Sans Light" panose="020B0604020202020204" charset="0"/>
      <p:regular r:id="rId39"/>
    </p:embeddedFont>
    <p:embeddedFont>
      <p:font typeface="Days" panose="02000505050000020004" charset="0"/>
      <p:regular r:id="rId40"/>
    </p:embeddedFont>
    <p:embeddedFont>
      <p:font typeface="Agrandir Narrow" panose="020B0604020202020204" charset="0"/>
      <p:regular r:id="rId41"/>
    </p:embeddedFont>
    <p:embeddedFont>
      <p:font typeface="Agrandir Narrow Bold" panose="020B0604020202020204" charset="0"/>
      <p:regular r:id="rId42"/>
    </p:embeddedFont>
    <p:embeddedFont>
      <p:font typeface="Open Sans" panose="020B0604020202020204" charset="0"/>
      <p:regular r:id="rId43"/>
    </p:embeddedFont>
    <p:embeddedFont>
      <p:font typeface="Open Sans Bold" panose="020B0604020202020204" charset="0"/>
      <p:regular r:id="rId44"/>
    </p:embeddedFont>
    <p:embeddedFont>
      <p:font typeface="Open Sauce" panose="020B0604020202020204" charset="0"/>
      <p:regular r:id="rId45"/>
    </p:embeddedFont>
    <p:embeddedFont>
      <p:font typeface="Open Sauce Italics" panose="020B0604020202020204" charset="0"/>
      <p:regular r:id="rId46"/>
    </p:embeddedFont>
    <p:embeddedFont>
      <p:font typeface="Canva Sans Bold" panose="020B0604020202020204" charset="0"/>
      <p:regular r:id="rId47"/>
    </p:embeddedFont>
    <p:embeddedFont>
      <p:font typeface="Open Sauce Bold" panose="020B0604020202020204" charset="0"/>
      <p:regular r:id="rId48"/>
    </p:embeddedFont>
    <p:embeddedFont>
      <p:font typeface="Calibri" panose="020F0502020204030204" pitchFamily="34" charset="0"/>
      <p:regular r:id="rId49"/>
      <p:bold r:id="rId50"/>
      <p:italic r:id="rId51"/>
      <p:boldItalic r:id="rId52"/>
    </p:embeddedFont>
    <p:embeddedFont>
      <p:font typeface="DM Sans Bold" panose="020B0604020202020204" charset="0"/>
      <p:regular r:id="rId5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4" d="100"/>
          <a:sy n="44" d="100"/>
        </p:scale>
        <p:origin x="876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7.fntdata"/><Relationship Id="rId47" Type="http://schemas.openxmlformats.org/officeDocument/2006/relationships/font" Target="fonts/font12.fntdata"/><Relationship Id="rId50" Type="http://schemas.openxmlformats.org/officeDocument/2006/relationships/font" Target="fonts/font15.fntdata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font" Target="fonts/font10.fntdata"/><Relationship Id="rId53" Type="http://schemas.openxmlformats.org/officeDocument/2006/relationships/font" Target="fonts/font18.fntdata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8.fntdata"/><Relationship Id="rId48" Type="http://schemas.openxmlformats.org/officeDocument/2006/relationships/font" Target="fonts/font13.fntdata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16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schemas.openxmlformats.org/officeDocument/2006/relationships/font" Target="fonts/font11.fntdata"/><Relationship Id="rId20" Type="http://schemas.openxmlformats.org/officeDocument/2006/relationships/slide" Target="slides/slide19.xml"/><Relationship Id="rId41" Type="http://schemas.openxmlformats.org/officeDocument/2006/relationships/font" Target="fonts/font6.fntdata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49" Type="http://schemas.openxmlformats.org/officeDocument/2006/relationships/font" Target="fonts/font14.fntdata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9.fntdata"/><Relationship Id="rId52" Type="http://schemas.openxmlformats.org/officeDocument/2006/relationships/font" Target="fonts/font17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www.geeksforgeeks.org/attenuation/" TargetMode="Externa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eksforgeeks.org/difference-between-radio-wave-microwave-and-infrared-waves/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geeksforgeeks.org/bluetooth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47453">
            <a:off x="-212140" y="-387358"/>
            <a:ext cx="18712279" cy="11061715"/>
          </a:xfrm>
          <a:custGeom>
            <a:avLst/>
            <a:gdLst/>
            <a:ahLst/>
            <a:cxnLst/>
            <a:rect l="l" t="t" r="r" b="b"/>
            <a:pathLst>
              <a:path w="18712279" h="11061715">
                <a:moveTo>
                  <a:pt x="441100" y="0"/>
                </a:moveTo>
                <a:lnTo>
                  <a:pt x="18712280" y="784177"/>
                </a:lnTo>
                <a:lnTo>
                  <a:pt x="18271180" y="11061716"/>
                </a:lnTo>
                <a:lnTo>
                  <a:pt x="0" y="10277539"/>
                </a:lnTo>
                <a:lnTo>
                  <a:pt x="441100" y="0"/>
                </a:lnTo>
                <a:close/>
              </a:path>
            </a:pathLst>
          </a:custGeom>
          <a:blipFill>
            <a:blip r:embed="rId2"/>
            <a:stretch>
              <a:fillRect l="-9549" t="-14710" r="-62593" b="-49091"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1564160" y="6931968"/>
            <a:ext cx="9526284" cy="0"/>
          </a:xfrm>
          <a:prstGeom prst="line">
            <a:avLst/>
          </a:prstGeom>
          <a:ln w="76200" cap="rnd">
            <a:solidFill>
              <a:srgbClr val="F5F5F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TextBox 4"/>
          <p:cNvSpPr txBox="1"/>
          <p:nvPr/>
        </p:nvSpPr>
        <p:spPr>
          <a:xfrm>
            <a:off x="1564160" y="4559307"/>
            <a:ext cx="16219524" cy="20244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887"/>
              </a:lnSpc>
            </a:pPr>
            <a:r>
              <a:rPr lang="en-US" sz="7170" b="1" spc="516">
                <a:solidFill>
                  <a:srgbClr val="FFFFFF"/>
                </a:solidFill>
                <a:latin typeface="Open Sauce Medium"/>
                <a:ea typeface="Open Sauce Medium"/>
                <a:cs typeface="Open Sauce Medium"/>
                <a:sym typeface="Open Sauce Medium"/>
              </a:rPr>
              <a:t>WIRELESS SENSOR </a:t>
            </a:r>
          </a:p>
          <a:p>
            <a:pPr algn="l">
              <a:lnSpc>
                <a:spcPts val="7887"/>
              </a:lnSpc>
            </a:pPr>
            <a:r>
              <a:rPr lang="en-US" sz="7170" b="1" spc="516">
                <a:solidFill>
                  <a:srgbClr val="FFFFFF"/>
                </a:solidFill>
                <a:latin typeface="Open Sauce Medium"/>
                <a:ea typeface="Open Sauce Medium"/>
                <a:cs typeface="Open Sauce Medium"/>
                <a:sym typeface="Open Sauce Medium"/>
              </a:rPr>
              <a:t>NETWORKS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B34593">
                <a:alpha val="100000"/>
              </a:srgbClr>
            </a:gs>
            <a:gs pos="100000">
              <a:srgbClr val="151F52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2746620"/>
            <a:ext cx="10061894" cy="67326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29"/>
              </a:lnSpc>
              <a:spcBef>
                <a:spcPct val="0"/>
              </a:spcBef>
            </a:pPr>
            <a:r>
              <a:rPr lang="en-US" sz="3299" b="1" spc="105" dirty="0">
                <a:solidFill>
                  <a:srgbClr val="FFFFFF"/>
                </a:solidFill>
                <a:latin typeface="Open Sauce Medium"/>
                <a:ea typeface="Open Sauce Medium"/>
                <a:cs typeface="Open Sauce Medium"/>
                <a:sym typeface="Open Sauce Medium"/>
              </a:rPr>
              <a:t>Underwater WSN</a:t>
            </a:r>
          </a:p>
          <a:p>
            <a:pPr marL="712468" lvl="1" indent="-356234" algn="just">
              <a:lnSpc>
                <a:spcPts val="3629"/>
              </a:lnSpc>
              <a:spcBef>
                <a:spcPct val="0"/>
              </a:spcBef>
              <a:buFont typeface="Arial"/>
              <a:buChar char="•"/>
            </a:pPr>
            <a:r>
              <a:rPr lang="en-US" sz="3299" spc="105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Deployed in water environments using sensor nodes and autonomous underwater vehicles.</a:t>
            </a:r>
          </a:p>
          <a:p>
            <a:pPr algn="just">
              <a:lnSpc>
                <a:spcPts val="3629"/>
              </a:lnSpc>
              <a:spcBef>
                <a:spcPct val="0"/>
              </a:spcBef>
            </a:pPr>
            <a:endParaRPr lang="en-US" sz="3299" spc="105" dirty="0">
              <a:solidFill>
                <a:srgbClr val="FFFFFF"/>
              </a:solidFill>
              <a:latin typeface="Open Sauce"/>
              <a:ea typeface="Open Sauce"/>
              <a:cs typeface="Open Sauce"/>
              <a:sym typeface="Open Sauce"/>
            </a:endParaRPr>
          </a:p>
          <a:p>
            <a:pPr marL="712468" lvl="1" indent="-356234" algn="just">
              <a:lnSpc>
                <a:spcPts val="3629"/>
              </a:lnSpc>
              <a:spcBef>
                <a:spcPct val="0"/>
              </a:spcBef>
              <a:buFont typeface="Arial"/>
              <a:buChar char="•"/>
            </a:pPr>
            <a:r>
              <a:rPr lang="en-US" sz="3299" spc="105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Face challenges like slow data transmission, bandwidth </a:t>
            </a:r>
            <a:r>
              <a:rPr lang="en-US" sz="3299" spc="105" dirty="0" smtClean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limitations etc.</a:t>
            </a:r>
          </a:p>
          <a:p>
            <a:pPr marL="712468" lvl="1" indent="-356234" algn="just">
              <a:lnSpc>
                <a:spcPts val="3629"/>
              </a:lnSpc>
              <a:spcBef>
                <a:spcPct val="0"/>
              </a:spcBef>
              <a:buFont typeface="Arial"/>
              <a:buChar char="•"/>
            </a:pPr>
            <a:endParaRPr lang="en-US" sz="3299" spc="105" dirty="0">
              <a:solidFill>
                <a:srgbClr val="FFFFFF"/>
              </a:solidFill>
              <a:latin typeface="Open Sauce"/>
              <a:ea typeface="Open Sauce"/>
              <a:cs typeface="Open Sauce"/>
              <a:sym typeface="Open Sauce"/>
              <a:hlinkClick r:id="rId2" tooltip="https://www.geeksforgeeks.org/attenuation/"/>
            </a:endParaRPr>
          </a:p>
          <a:p>
            <a:pPr marL="712468" lvl="1" indent="-356234" algn="just">
              <a:lnSpc>
                <a:spcPts val="3629"/>
              </a:lnSpc>
              <a:spcBef>
                <a:spcPct val="0"/>
              </a:spcBef>
              <a:buFont typeface="Arial"/>
              <a:buChar char="•"/>
            </a:pPr>
            <a:r>
              <a:rPr lang="en-US" sz="3299" spc="105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Nodes have restricted and non-rechargeable power sources.</a:t>
            </a:r>
          </a:p>
          <a:p>
            <a:pPr algn="just">
              <a:lnSpc>
                <a:spcPts val="3300"/>
              </a:lnSpc>
              <a:spcBef>
                <a:spcPct val="0"/>
              </a:spcBef>
            </a:pPr>
            <a:endParaRPr lang="en-US" sz="3299" spc="105" dirty="0">
              <a:solidFill>
                <a:srgbClr val="FFFFFF"/>
              </a:solidFill>
              <a:latin typeface="Open Sauce"/>
              <a:ea typeface="Open Sauce"/>
              <a:cs typeface="Open Sauce"/>
              <a:sym typeface="Open Sauce"/>
            </a:endParaRPr>
          </a:p>
          <a:p>
            <a:pPr algn="just">
              <a:lnSpc>
                <a:spcPts val="3300"/>
              </a:lnSpc>
              <a:spcBef>
                <a:spcPct val="0"/>
              </a:spcBef>
            </a:pPr>
            <a:endParaRPr lang="en-US" sz="3299" spc="105" dirty="0">
              <a:solidFill>
                <a:srgbClr val="FFFFFF"/>
              </a:solidFill>
              <a:latin typeface="Open Sauce"/>
              <a:ea typeface="Open Sauce"/>
              <a:cs typeface="Open Sauce"/>
              <a:sym typeface="Open Sauce"/>
            </a:endParaRPr>
          </a:p>
          <a:p>
            <a:pPr algn="just">
              <a:lnSpc>
                <a:spcPts val="3300"/>
              </a:lnSpc>
              <a:spcBef>
                <a:spcPct val="0"/>
              </a:spcBef>
            </a:pPr>
            <a:endParaRPr lang="en-US" sz="3299" spc="105" dirty="0">
              <a:solidFill>
                <a:srgbClr val="FFFFFF"/>
              </a:solidFill>
              <a:latin typeface="Open Sauce"/>
              <a:ea typeface="Open Sauce"/>
              <a:cs typeface="Open Sauce"/>
              <a:sym typeface="Open Sauce"/>
            </a:endParaRPr>
          </a:p>
          <a:p>
            <a:pPr algn="just">
              <a:lnSpc>
                <a:spcPts val="3300"/>
              </a:lnSpc>
              <a:spcBef>
                <a:spcPct val="0"/>
              </a:spcBef>
            </a:pPr>
            <a:endParaRPr lang="en-US" sz="3299" spc="105" dirty="0">
              <a:solidFill>
                <a:srgbClr val="FFFFFF"/>
              </a:solidFill>
              <a:latin typeface="Open Sauce"/>
              <a:ea typeface="Open Sauce"/>
              <a:cs typeface="Open Sauce"/>
              <a:sym typeface="Open Sauce"/>
            </a:endParaRPr>
          </a:p>
          <a:p>
            <a:pPr algn="l">
              <a:lnSpc>
                <a:spcPts val="3300"/>
              </a:lnSpc>
              <a:spcBef>
                <a:spcPct val="0"/>
              </a:spcBef>
            </a:pPr>
            <a:endParaRPr lang="en-US" sz="3299" spc="105" dirty="0">
              <a:solidFill>
                <a:srgbClr val="FFFFFF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12153098" y="2727570"/>
            <a:ext cx="5106202" cy="4264728"/>
          </a:xfrm>
          <a:custGeom>
            <a:avLst/>
            <a:gdLst/>
            <a:ahLst/>
            <a:cxnLst/>
            <a:rect l="l" t="t" r="r" b="b"/>
            <a:pathLst>
              <a:path w="5106202" h="4264728">
                <a:moveTo>
                  <a:pt x="0" y="0"/>
                </a:moveTo>
                <a:lnTo>
                  <a:pt x="5106202" y="0"/>
                </a:lnTo>
                <a:lnTo>
                  <a:pt x="5106202" y="4264727"/>
                </a:lnTo>
                <a:lnTo>
                  <a:pt x="0" y="42647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434" t="-11683" r="-1434" b="-8042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7435967" y="981075"/>
            <a:ext cx="3416066" cy="6540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00"/>
              </a:lnSpc>
              <a:spcBef>
                <a:spcPct val="0"/>
              </a:spcBef>
            </a:pPr>
            <a:r>
              <a:rPr lang="en-US" sz="40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Types of WSN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B34593">
                <a:alpha val="100000"/>
              </a:srgbClr>
            </a:gs>
            <a:gs pos="100000">
              <a:srgbClr val="151F52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371160" y="3078110"/>
            <a:ext cx="5888140" cy="4197568"/>
          </a:xfrm>
          <a:custGeom>
            <a:avLst/>
            <a:gdLst/>
            <a:ahLst/>
            <a:cxnLst/>
            <a:rect l="l" t="t" r="r" b="b"/>
            <a:pathLst>
              <a:path w="5888140" h="4197568">
                <a:moveTo>
                  <a:pt x="0" y="0"/>
                </a:moveTo>
                <a:lnTo>
                  <a:pt x="5888140" y="0"/>
                </a:lnTo>
                <a:lnTo>
                  <a:pt x="5888140" y="4197568"/>
                </a:lnTo>
                <a:lnTo>
                  <a:pt x="0" y="41975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358304" y="2149695"/>
            <a:ext cx="9493729" cy="7691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90"/>
              </a:lnSpc>
              <a:spcBef>
                <a:spcPct val="0"/>
              </a:spcBef>
            </a:pPr>
            <a:r>
              <a:rPr lang="en-US" sz="3300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Multimedia WSN</a:t>
            </a:r>
          </a:p>
          <a:p>
            <a:pPr marL="712483" lvl="1" indent="-356241" algn="l">
              <a:lnSpc>
                <a:spcPts val="4290"/>
              </a:lnSpc>
              <a:spcBef>
                <a:spcPct val="0"/>
              </a:spcBef>
              <a:buFont typeface="Arial"/>
              <a:buChar char="•"/>
            </a:pPr>
            <a:r>
              <a:rPr lang="en-US" sz="33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Used to monitor multimedia events such as video, audio, and images.</a:t>
            </a:r>
          </a:p>
          <a:p>
            <a:pPr algn="l">
              <a:lnSpc>
                <a:spcPts val="4290"/>
              </a:lnSpc>
              <a:spcBef>
                <a:spcPct val="0"/>
              </a:spcBef>
            </a:pPr>
            <a:endParaRPr lang="en-US" sz="3300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712483" lvl="1" indent="-356241" algn="l">
              <a:lnSpc>
                <a:spcPts val="4290"/>
              </a:lnSpc>
              <a:spcBef>
                <a:spcPct val="0"/>
              </a:spcBef>
              <a:buFont typeface="Arial"/>
              <a:buChar char="•"/>
            </a:pPr>
            <a:r>
              <a:rPr lang="en-US" sz="33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Nodes equipped with </a:t>
            </a:r>
            <a:r>
              <a:rPr lang="en-US" sz="3300" dirty="0" smtClean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microphones and </a:t>
            </a:r>
            <a:r>
              <a:rPr lang="en-US" sz="33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cameras for data capture.</a:t>
            </a:r>
          </a:p>
          <a:p>
            <a:pPr algn="l">
              <a:lnSpc>
                <a:spcPts val="4290"/>
              </a:lnSpc>
              <a:spcBef>
                <a:spcPct val="0"/>
              </a:spcBef>
            </a:pPr>
            <a:endParaRPr lang="en-US" sz="3300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712483" lvl="1" indent="-356241" algn="l">
              <a:lnSpc>
                <a:spcPts val="4290"/>
              </a:lnSpc>
              <a:spcBef>
                <a:spcPct val="0"/>
              </a:spcBef>
              <a:buFont typeface="Arial"/>
              <a:buChar char="•"/>
            </a:pPr>
            <a:r>
              <a:rPr lang="en-US" sz="33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Challenges include high power consumption, large bandwidth requirements, and complex data processing.</a:t>
            </a:r>
          </a:p>
          <a:p>
            <a:pPr algn="l">
              <a:lnSpc>
                <a:spcPts val="4290"/>
              </a:lnSpc>
              <a:spcBef>
                <a:spcPct val="0"/>
              </a:spcBef>
            </a:pPr>
            <a:endParaRPr lang="en-US" sz="3300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712483" lvl="1" indent="-356241" algn="l">
              <a:lnSpc>
                <a:spcPts val="4290"/>
              </a:lnSpc>
              <a:spcBef>
                <a:spcPct val="0"/>
              </a:spcBef>
              <a:buFont typeface="Arial"/>
              <a:buChar char="•"/>
            </a:pPr>
            <a:r>
              <a:rPr lang="en-US" sz="33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Designed for efficient wireless data transmission.</a:t>
            </a:r>
          </a:p>
          <a:p>
            <a:pPr algn="l">
              <a:lnSpc>
                <a:spcPts val="4290"/>
              </a:lnSpc>
            </a:pPr>
            <a:endParaRPr lang="en-US" sz="3300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7435967" y="981075"/>
            <a:ext cx="3416066" cy="6540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00"/>
              </a:lnSpc>
              <a:spcBef>
                <a:spcPct val="0"/>
              </a:spcBef>
            </a:pPr>
            <a:r>
              <a:rPr lang="en-US" sz="40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Types of WSN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B34593">
                <a:alpha val="100000"/>
              </a:srgbClr>
            </a:gs>
            <a:gs pos="100000">
              <a:srgbClr val="151F52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109282" y="3334069"/>
            <a:ext cx="7150018" cy="4614551"/>
          </a:xfrm>
          <a:custGeom>
            <a:avLst/>
            <a:gdLst/>
            <a:ahLst/>
            <a:cxnLst/>
            <a:rect l="l" t="t" r="r" b="b"/>
            <a:pathLst>
              <a:path w="7150018" h="4614551">
                <a:moveTo>
                  <a:pt x="0" y="0"/>
                </a:moveTo>
                <a:lnTo>
                  <a:pt x="7150018" y="0"/>
                </a:lnTo>
                <a:lnTo>
                  <a:pt x="7150018" y="4614551"/>
                </a:lnTo>
                <a:lnTo>
                  <a:pt x="0" y="461455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396129" y="2410289"/>
            <a:ext cx="8713152" cy="6501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90"/>
              </a:lnSpc>
            </a:pPr>
            <a:r>
              <a:rPr lang="en-US" sz="33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Mobile WSN</a:t>
            </a:r>
          </a:p>
          <a:p>
            <a:pPr marL="712483" lvl="1" indent="-356241" algn="l">
              <a:lnSpc>
                <a:spcPts val="4290"/>
              </a:lnSpc>
              <a:buFont typeface="Arial"/>
              <a:buChar char="•"/>
            </a:pPr>
            <a:r>
              <a:rPr lang="en-US" sz="33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Composed of mobile sensor nodes capable of independent movement.</a:t>
            </a:r>
          </a:p>
          <a:p>
            <a:pPr algn="l">
              <a:lnSpc>
                <a:spcPts val="4290"/>
              </a:lnSpc>
            </a:pPr>
            <a:endParaRPr lang="en-US" sz="33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712483" lvl="1" indent="-356241" algn="l">
              <a:lnSpc>
                <a:spcPts val="4290"/>
              </a:lnSpc>
              <a:spcBef>
                <a:spcPct val="0"/>
              </a:spcBef>
              <a:buFont typeface="Arial"/>
              <a:buChar char="•"/>
            </a:pPr>
            <a:r>
              <a:rPr lang="en-US" sz="33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Offer advantages like increased coverage area, energy efficiency, and channel capacity compared to static networks.</a:t>
            </a:r>
          </a:p>
          <a:p>
            <a:pPr algn="l">
              <a:lnSpc>
                <a:spcPts val="4290"/>
              </a:lnSpc>
              <a:spcBef>
                <a:spcPct val="0"/>
              </a:spcBef>
            </a:pPr>
            <a:endParaRPr lang="en-US" sz="33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712483" lvl="1" indent="-356241" algn="l">
              <a:lnSpc>
                <a:spcPts val="4290"/>
              </a:lnSpc>
              <a:spcBef>
                <a:spcPct val="0"/>
              </a:spcBef>
              <a:buFont typeface="Arial"/>
              <a:buChar char="•"/>
            </a:pPr>
            <a:r>
              <a:rPr lang="en-US" sz="33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Nodes can sense, compute, and communicate while moving in the environment.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7435967" y="981075"/>
            <a:ext cx="3416066" cy="6540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00"/>
              </a:lnSpc>
              <a:spcBef>
                <a:spcPct val="0"/>
              </a:spcBef>
            </a:pPr>
            <a:r>
              <a:rPr lang="en-US" sz="40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Types of WSN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B34593">
                <a:alpha val="100000"/>
              </a:srgbClr>
            </a:gs>
            <a:gs pos="100000">
              <a:srgbClr val="151F52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2165726"/>
            <a:ext cx="7026467" cy="3657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600"/>
              </a:lnSpc>
            </a:pPr>
            <a:r>
              <a:rPr lang="en-US" sz="80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WSN Architectures</a:t>
            </a:r>
          </a:p>
          <a:p>
            <a:pPr marL="0" lvl="0" indent="0" algn="l">
              <a:lnSpc>
                <a:spcPts val="9600"/>
              </a:lnSpc>
              <a:spcBef>
                <a:spcPct val="0"/>
              </a:spcBef>
            </a:pPr>
            <a:endParaRPr lang="en-US" sz="8000" b="1">
              <a:solidFill>
                <a:srgbClr val="FFFFFF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9144000" y="1377286"/>
            <a:ext cx="8115300" cy="5019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just">
              <a:lnSpc>
                <a:spcPts val="4499"/>
              </a:lnSpc>
              <a:spcBef>
                <a:spcPct val="0"/>
              </a:spcBef>
            </a:pPr>
            <a:r>
              <a:rPr lang="en-US" sz="2999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The architecture used in WSN is </a:t>
            </a:r>
            <a:r>
              <a:rPr lang="en-US" sz="299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sensor network architecture</a:t>
            </a:r>
            <a:r>
              <a:rPr lang="en-US" sz="2999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. This kind of architecture is applicable in different places such as hospitals, schools, roads, buildings as well as it is used in different applications such as </a:t>
            </a:r>
            <a:r>
              <a:rPr lang="en-US" sz="299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security managemen</a:t>
            </a:r>
            <a:r>
              <a:rPr lang="en-US" sz="2999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t, </a:t>
            </a:r>
            <a:r>
              <a:rPr lang="en-US" sz="299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disaster management</a:t>
            </a:r>
            <a:r>
              <a:rPr lang="en-US" sz="2999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&amp; </a:t>
            </a:r>
            <a:r>
              <a:rPr lang="en-US" sz="299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crisis management,</a:t>
            </a:r>
            <a:r>
              <a:rPr lang="en-US" sz="2999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etc. There are two types of architectures used in wireless sensor networks. 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9317762" y="7903220"/>
            <a:ext cx="3481882" cy="1412306"/>
            <a:chOff x="0" y="0"/>
            <a:chExt cx="4642509" cy="1883075"/>
          </a:xfrm>
        </p:grpSpPr>
        <p:grpSp>
          <p:nvGrpSpPr>
            <p:cNvPr id="5" name="Group 5"/>
            <p:cNvGrpSpPr/>
            <p:nvPr/>
          </p:nvGrpSpPr>
          <p:grpSpPr>
            <a:xfrm>
              <a:off x="0" y="0"/>
              <a:ext cx="4642509" cy="1883075"/>
              <a:chOff x="0" y="0"/>
              <a:chExt cx="9460795" cy="3837447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9460795" cy="3837447"/>
              </a:xfrm>
              <a:custGeom>
                <a:avLst/>
                <a:gdLst/>
                <a:ahLst/>
                <a:cxnLst/>
                <a:rect l="l" t="t" r="r" b="b"/>
                <a:pathLst>
                  <a:path w="9460795" h="3837447">
                    <a:moveTo>
                      <a:pt x="9460795" y="1918723"/>
                    </a:moveTo>
                    <a:cubicBezTo>
                      <a:pt x="9460795" y="3408949"/>
                      <a:pt x="9032423" y="3837447"/>
                      <a:pt x="8503849" y="3837447"/>
                    </a:cubicBezTo>
                    <a:lnTo>
                      <a:pt x="956945" y="3837447"/>
                    </a:lnTo>
                    <a:cubicBezTo>
                      <a:pt x="428371" y="3837447"/>
                      <a:pt x="0" y="3408949"/>
                      <a:pt x="0" y="1918723"/>
                    </a:cubicBezTo>
                    <a:cubicBezTo>
                      <a:pt x="0" y="428371"/>
                      <a:pt x="428371" y="0"/>
                      <a:pt x="956945" y="0"/>
                    </a:cubicBezTo>
                    <a:lnTo>
                      <a:pt x="8503849" y="0"/>
                    </a:lnTo>
                    <a:cubicBezTo>
                      <a:pt x="9032297" y="0"/>
                      <a:pt x="9460795" y="428371"/>
                      <a:pt x="9460795" y="1918723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7" name="TextBox 7"/>
            <p:cNvSpPr txBox="1"/>
            <p:nvPr/>
          </p:nvSpPr>
          <p:spPr>
            <a:xfrm>
              <a:off x="498077" y="301776"/>
              <a:ext cx="3646354" cy="13080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791"/>
                </a:lnSpc>
              </a:pPr>
              <a:r>
                <a:rPr lang="en-US" sz="2537" b="1">
                  <a:solidFill>
                    <a:srgbClr val="242358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Layered</a:t>
              </a:r>
              <a:r>
                <a:rPr lang="en-US" sz="2537">
                  <a:solidFill>
                    <a:srgbClr val="242358"/>
                  </a:solidFill>
                  <a:latin typeface="Open Sans"/>
                  <a:ea typeface="Open Sans"/>
                  <a:cs typeface="Open Sans"/>
                  <a:sym typeface="Open Sans"/>
                </a:rPr>
                <a:t> Network Architecture</a:t>
              </a:r>
            </a:p>
            <a:p>
              <a:pPr algn="ctr">
                <a:lnSpc>
                  <a:spcPts val="2156"/>
                </a:lnSpc>
              </a:pPr>
              <a:r>
                <a:rPr lang="en-US" sz="1960" b="1">
                  <a:solidFill>
                    <a:srgbClr val="242358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 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3614426" y="7903220"/>
            <a:ext cx="3644874" cy="1412306"/>
            <a:chOff x="0" y="0"/>
            <a:chExt cx="4859833" cy="1883075"/>
          </a:xfrm>
        </p:grpSpPr>
        <p:grpSp>
          <p:nvGrpSpPr>
            <p:cNvPr id="9" name="Group 9"/>
            <p:cNvGrpSpPr/>
            <p:nvPr/>
          </p:nvGrpSpPr>
          <p:grpSpPr>
            <a:xfrm>
              <a:off x="0" y="0"/>
              <a:ext cx="4859833" cy="1883075"/>
              <a:chOff x="0" y="0"/>
              <a:chExt cx="9022075" cy="3495849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9022075" cy="3495849"/>
              </a:xfrm>
              <a:custGeom>
                <a:avLst/>
                <a:gdLst/>
                <a:ahLst/>
                <a:cxnLst/>
                <a:rect l="l" t="t" r="r" b="b"/>
                <a:pathLst>
                  <a:path w="9022075" h="3495849">
                    <a:moveTo>
                      <a:pt x="9022075" y="1747924"/>
                    </a:moveTo>
                    <a:cubicBezTo>
                      <a:pt x="9022075" y="3067351"/>
                      <a:pt x="8593704" y="3495849"/>
                      <a:pt x="8065130" y="3495849"/>
                    </a:cubicBezTo>
                    <a:lnTo>
                      <a:pt x="956945" y="3495849"/>
                    </a:lnTo>
                    <a:cubicBezTo>
                      <a:pt x="428371" y="3495849"/>
                      <a:pt x="0" y="3067351"/>
                      <a:pt x="0" y="1747924"/>
                    </a:cubicBezTo>
                    <a:cubicBezTo>
                      <a:pt x="0" y="428371"/>
                      <a:pt x="428371" y="0"/>
                      <a:pt x="956945" y="0"/>
                    </a:cubicBezTo>
                    <a:lnTo>
                      <a:pt x="8065130" y="0"/>
                    </a:lnTo>
                    <a:cubicBezTo>
                      <a:pt x="8593577" y="0"/>
                      <a:pt x="9022075" y="428371"/>
                      <a:pt x="9022075" y="1747924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11" name="TextBox 11"/>
            <p:cNvSpPr txBox="1"/>
            <p:nvPr/>
          </p:nvSpPr>
          <p:spPr>
            <a:xfrm>
              <a:off x="521393" y="318947"/>
              <a:ext cx="3817046" cy="12642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535"/>
                </a:lnSpc>
              </a:pPr>
              <a:r>
                <a:rPr lang="en-US" sz="2305" b="1">
                  <a:solidFill>
                    <a:srgbClr val="242358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Clustered</a:t>
              </a:r>
              <a:r>
                <a:rPr lang="en-US" sz="2305">
                  <a:solidFill>
                    <a:srgbClr val="242358"/>
                  </a:solidFill>
                  <a:latin typeface="Open Sans"/>
                  <a:ea typeface="Open Sans"/>
                  <a:cs typeface="Open Sans"/>
                  <a:sym typeface="Open Sans"/>
                </a:rPr>
                <a:t> Network Architecture</a:t>
              </a:r>
            </a:p>
            <a:p>
              <a:pPr algn="ctr">
                <a:lnSpc>
                  <a:spcPts val="2366"/>
                </a:lnSpc>
              </a:pPr>
              <a:r>
                <a:rPr lang="en-US" sz="2151" b="1">
                  <a:solidFill>
                    <a:srgbClr val="242358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 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B34593">
                <a:alpha val="100000"/>
              </a:srgbClr>
            </a:gs>
            <a:gs pos="100000">
              <a:srgbClr val="151F52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08636" y="4392097"/>
            <a:ext cx="5100644" cy="5464031"/>
          </a:xfrm>
          <a:custGeom>
            <a:avLst/>
            <a:gdLst/>
            <a:ahLst/>
            <a:cxnLst/>
            <a:rect l="l" t="t" r="r" b="b"/>
            <a:pathLst>
              <a:path w="5100644" h="5464031">
                <a:moveTo>
                  <a:pt x="0" y="0"/>
                </a:moveTo>
                <a:lnTo>
                  <a:pt x="5100643" y="0"/>
                </a:lnTo>
                <a:lnTo>
                  <a:pt x="5100643" y="5464032"/>
                </a:lnTo>
                <a:lnTo>
                  <a:pt x="0" y="546403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66" b="-366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222562" y="1470999"/>
            <a:ext cx="5981179" cy="1571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294"/>
              </a:lnSpc>
            </a:pPr>
            <a:r>
              <a:rPr lang="en-US" sz="5245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WSN Architecture ( Layered)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0614749" y="921625"/>
            <a:ext cx="6121898" cy="1079698"/>
            <a:chOff x="0" y="0"/>
            <a:chExt cx="8162531" cy="1439597"/>
          </a:xfrm>
        </p:grpSpPr>
        <p:sp>
          <p:nvSpPr>
            <p:cNvPr id="5" name="TextBox 5"/>
            <p:cNvSpPr txBox="1"/>
            <p:nvPr/>
          </p:nvSpPr>
          <p:spPr>
            <a:xfrm>
              <a:off x="0" y="-38100"/>
              <a:ext cx="982899" cy="7999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910"/>
                </a:lnSpc>
              </a:pPr>
              <a:r>
                <a:rPr lang="en-US" sz="3777" b="1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01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1286622" y="126681"/>
              <a:ext cx="6875909" cy="13129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just">
                <a:lnSpc>
                  <a:spcPts val="4017"/>
                </a:lnSpc>
              </a:pPr>
              <a:r>
                <a:rPr lang="en-US" sz="309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F</a:t>
              </a:r>
              <a:r>
                <a:rPr lang="en-US" sz="3090">
                  <a:solidFill>
                    <a:srgbClr val="FFFFFF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ollows the </a:t>
              </a:r>
              <a:r>
                <a:rPr lang="en-US" sz="3090" b="1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OSI</a:t>
              </a:r>
              <a:r>
                <a:rPr lang="en-US" sz="3090">
                  <a:solidFill>
                    <a:srgbClr val="FFFFFF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 architecture Model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0614749" y="2568739"/>
            <a:ext cx="6402042" cy="1533525"/>
            <a:chOff x="0" y="0"/>
            <a:chExt cx="8536056" cy="2044700"/>
          </a:xfrm>
        </p:grpSpPr>
        <p:sp>
          <p:nvSpPr>
            <p:cNvPr id="8" name="TextBox 8"/>
            <p:cNvSpPr txBox="1"/>
            <p:nvPr/>
          </p:nvSpPr>
          <p:spPr>
            <a:xfrm>
              <a:off x="0" y="-38100"/>
              <a:ext cx="1027877" cy="8348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134"/>
                </a:lnSpc>
              </a:pPr>
              <a:r>
                <a:rPr lang="en-US" sz="3949" b="1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02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345499" y="133350"/>
              <a:ext cx="7190557" cy="19113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just">
                <a:lnSpc>
                  <a:spcPts val="3899"/>
                </a:lnSpc>
              </a:pPr>
              <a:r>
                <a:rPr lang="en-US" sz="2999">
                  <a:solidFill>
                    <a:srgbClr val="FFFFFF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The architecture of the WSN includes </a:t>
              </a:r>
              <a:r>
                <a:rPr lang="en-US" sz="2999" b="1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five layers</a:t>
              </a:r>
              <a:r>
                <a:rPr lang="en-US" sz="2999">
                  <a:solidFill>
                    <a:srgbClr val="FFFFFF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 and </a:t>
              </a:r>
              <a:r>
                <a:rPr lang="en-US" sz="2999" b="1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three cross layers. 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0614749" y="4846426"/>
            <a:ext cx="6402042" cy="1533525"/>
            <a:chOff x="0" y="0"/>
            <a:chExt cx="8536056" cy="2044700"/>
          </a:xfrm>
        </p:grpSpPr>
        <p:sp>
          <p:nvSpPr>
            <p:cNvPr id="11" name="TextBox 11"/>
            <p:cNvSpPr txBox="1"/>
            <p:nvPr/>
          </p:nvSpPr>
          <p:spPr>
            <a:xfrm>
              <a:off x="0" y="-38100"/>
              <a:ext cx="1027877" cy="8348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134"/>
                </a:lnSpc>
              </a:pPr>
              <a:r>
                <a:rPr lang="en-US" sz="3949" b="1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03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1345499" y="133350"/>
              <a:ext cx="7190557" cy="19113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just">
                <a:lnSpc>
                  <a:spcPts val="3899"/>
                </a:lnSpc>
              </a:pPr>
              <a:r>
                <a:rPr lang="en-US" sz="2999" dirty="0">
                  <a:solidFill>
                    <a:srgbClr val="FFFFFF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This kind of network uses hundreds of </a:t>
              </a:r>
              <a:r>
                <a:rPr lang="en-US" sz="2999" b="1" dirty="0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sensor nodes</a:t>
              </a:r>
              <a:r>
                <a:rPr lang="en-US" sz="2999" dirty="0">
                  <a:solidFill>
                    <a:srgbClr val="FFFFFF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 as well as a</a:t>
              </a:r>
              <a:r>
                <a:rPr lang="en-US" sz="2999" b="1" dirty="0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 base station</a:t>
              </a:r>
              <a:r>
                <a:rPr lang="en-US" sz="2999" dirty="0">
                  <a:solidFill>
                    <a:srgbClr val="FFFFFF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.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0614749" y="6865278"/>
            <a:ext cx="6402042" cy="2990850"/>
            <a:chOff x="0" y="0"/>
            <a:chExt cx="8536056" cy="3987800"/>
          </a:xfrm>
        </p:grpSpPr>
        <p:sp>
          <p:nvSpPr>
            <p:cNvPr id="14" name="TextBox 14"/>
            <p:cNvSpPr txBox="1"/>
            <p:nvPr/>
          </p:nvSpPr>
          <p:spPr>
            <a:xfrm>
              <a:off x="0" y="-38100"/>
              <a:ext cx="1027877" cy="8348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134"/>
                </a:lnSpc>
              </a:pPr>
              <a:r>
                <a:rPr lang="en-US" sz="3949" b="1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04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1345499" y="133350"/>
              <a:ext cx="7190557" cy="38544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just">
                <a:lnSpc>
                  <a:spcPts val="3899"/>
                </a:lnSpc>
              </a:pPr>
              <a:r>
                <a:rPr lang="en-US" sz="2999" dirty="0">
                  <a:solidFill>
                    <a:srgbClr val="FFFFFF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Three cross layers are mainly used for controlling the network as well as to make the sensors function as one in order to enhance the overall network efficiency.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015114">
            <a:off x="9740863" y="2343404"/>
            <a:ext cx="15802157" cy="9423832"/>
          </a:xfrm>
          <a:custGeom>
            <a:avLst/>
            <a:gdLst/>
            <a:ahLst/>
            <a:cxnLst/>
            <a:rect l="l" t="t" r="r" b="b"/>
            <a:pathLst>
              <a:path w="15802157" h="9423832">
                <a:moveTo>
                  <a:pt x="0" y="0"/>
                </a:moveTo>
                <a:lnTo>
                  <a:pt x="15802157" y="0"/>
                </a:lnTo>
                <a:lnTo>
                  <a:pt x="15802157" y="9423832"/>
                </a:lnTo>
                <a:lnTo>
                  <a:pt x="0" y="94238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2338799" y="1179068"/>
            <a:ext cx="15433919" cy="7619050"/>
            <a:chOff x="0" y="0"/>
            <a:chExt cx="4064900" cy="200666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064900" cy="2006663"/>
            </a:xfrm>
            <a:custGeom>
              <a:avLst/>
              <a:gdLst/>
              <a:ahLst/>
              <a:cxnLst/>
              <a:rect l="l" t="t" r="r" b="b"/>
              <a:pathLst>
                <a:path w="4064900" h="2006663">
                  <a:moveTo>
                    <a:pt x="0" y="0"/>
                  </a:moveTo>
                  <a:lnTo>
                    <a:pt x="4064900" y="0"/>
                  </a:lnTo>
                  <a:lnTo>
                    <a:pt x="4064900" y="2006663"/>
                  </a:lnTo>
                  <a:lnTo>
                    <a:pt x="0" y="2006663"/>
                  </a:lnTo>
                  <a:close/>
                </a:path>
              </a:pathLst>
            </a:custGeom>
            <a:solidFill>
              <a:srgbClr val="F5F5F5"/>
            </a:solidFill>
            <a:ln w="38100" cap="sq">
              <a:solidFill>
                <a:srgbClr val="202354"/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4064900" cy="20352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6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2796455" y="3902742"/>
            <a:ext cx="5368436" cy="19716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099"/>
              </a:lnSpc>
            </a:pPr>
            <a:r>
              <a:rPr lang="en-US" sz="4999" b="1" spc="659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5 LAYERS OF WSN</a:t>
            </a:r>
          </a:p>
        </p:txBody>
      </p:sp>
      <p:sp>
        <p:nvSpPr>
          <p:cNvPr id="7" name="AutoShape 7"/>
          <p:cNvSpPr/>
          <p:nvPr/>
        </p:nvSpPr>
        <p:spPr>
          <a:xfrm flipV="1">
            <a:off x="8654651" y="2652442"/>
            <a:ext cx="0" cy="5563267"/>
          </a:xfrm>
          <a:prstGeom prst="line">
            <a:avLst/>
          </a:prstGeom>
          <a:ln w="38100" cap="flat">
            <a:solidFill>
              <a:srgbClr val="192253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8469692" y="2467483"/>
            <a:ext cx="369918" cy="369918"/>
            <a:chOff x="6705600" y="1371600"/>
            <a:chExt cx="10972800" cy="10972800"/>
          </a:xfrm>
        </p:grpSpPr>
        <p:sp>
          <p:nvSpPr>
            <p:cNvPr id="9" name="Freeform 9"/>
            <p:cNvSpPr/>
            <p:nvPr/>
          </p:nvSpPr>
          <p:spPr>
            <a:xfrm>
              <a:off x="6696808" y="1100629"/>
              <a:ext cx="10990383" cy="11514742"/>
            </a:xfrm>
            <a:custGeom>
              <a:avLst/>
              <a:gdLst/>
              <a:ahLst/>
              <a:cxnLst/>
              <a:rect l="l" t="t" r="r" b="b"/>
              <a:pathLst>
                <a:path w="10990383" h="11514742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5" y="11514742"/>
                    <a:pt x="6544390" y="11514742"/>
                    <a:pt x="8245500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500" y="985520"/>
                  </a:cubicBezTo>
                  <a:cubicBezTo>
                    <a:pt x="6544390" y="0"/>
                    <a:pt x="4445995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gradFill rotWithShape="1">
              <a:gsLst>
                <a:gs pos="0">
                  <a:srgbClr val="B34593">
                    <a:alpha val="100000"/>
                  </a:srgbClr>
                </a:gs>
                <a:gs pos="100000">
                  <a:srgbClr val="151F52">
                    <a:alpha val="100000"/>
                  </a:srgbClr>
                </a:gs>
              </a:gsLst>
              <a:lin ang="5400000"/>
            </a:gradFill>
          </p:spPr>
        </p:sp>
      </p:grp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8469692" y="4447221"/>
            <a:ext cx="369918" cy="369918"/>
            <a:chOff x="6705600" y="1371600"/>
            <a:chExt cx="10972800" cy="10972800"/>
          </a:xfrm>
        </p:grpSpPr>
        <p:sp>
          <p:nvSpPr>
            <p:cNvPr id="11" name="Freeform 11"/>
            <p:cNvSpPr/>
            <p:nvPr/>
          </p:nvSpPr>
          <p:spPr>
            <a:xfrm>
              <a:off x="6696808" y="1100629"/>
              <a:ext cx="10990383" cy="11514742"/>
            </a:xfrm>
            <a:custGeom>
              <a:avLst/>
              <a:gdLst/>
              <a:ahLst/>
              <a:cxnLst/>
              <a:rect l="l" t="t" r="r" b="b"/>
              <a:pathLst>
                <a:path w="10990383" h="11514742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5" y="11514742"/>
                    <a:pt x="6544390" y="11514742"/>
                    <a:pt x="8245500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500" y="985520"/>
                  </a:cubicBezTo>
                  <a:cubicBezTo>
                    <a:pt x="6544390" y="0"/>
                    <a:pt x="4445995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gradFill rotWithShape="1">
              <a:gsLst>
                <a:gs pos="0">
                  <a:srgbClr val="B34593">
                    <a:alpha val="100000"/>
                  </a:srgbClr>
                </a:gs>
                <a:gs pos="100000">
                  <a:srgbClr val="151F52">
                    <a:alpha val="100000"/>
                  </a:srgbClr>
                </a:gs>
              </a:gsLst>
              <a:lin ang="5400000"/>
            </a:gradFill>
          </p:spPr>
        </p:sp>
      </p:grpSp>
      <p:sp>
        <p:nvSpPr>
          <p:cNvPr id="12" name="TextBox 12"/>
          <p:cNvSpPr txBox="1"/>
          <p:nvPr/>
        </p:nvSpPr>
        <p:spPr>
          <a:xfrm>
            <a:off x="9054139" y="2407824"/>
            <a:ext cx="5515999" cy="9322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60"/>
              </a:lnSpc>
            </a:pPr>
            <a:r>
              <a:rPr lang="en-US" sz="3145" b="1" spc="100">
                <a:solidFill>
                  <a:srgbClr val="000000"/>
                </a:solidFill>
                <a:latin typeface="Open Sauce Medium"/>
                <a:ea typeface="Open Sauce Medium"/>
                <a:cs typeface="Open Sauce Medium"/>
                <a:sym typeface="Open Sauce Medium"/>
              </a:rPr>
              <a:t>Application Layer</a:t>
            </a:r>
          </a:p>
          <a:p>
            <a:pPr algn="just">
              <a:lnSpc>
                <a:spcPts val="3806"/>
              </a:lnSpc>
            </a:pPr>
            <a:endParaRPr lang="en-US" sz="3145" b="1" spc="100">
              <a:solidFill>
                <a:srgbClr val="000000"/>
              </a:solidFill>
              <a:latin typeface="Open Sauce Medium"/>
              <a:ea typeface="Open Sauce Medium"/>
              <a:cs typeface="Open Sauce Medium"/>
              <a:sym typeface="Open Sauce Medium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9054139" y="4466271"/>
            <a:ext cx="5260448" cy="937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30"/>
              </a:lnSpc>
            </a:pPr>
            <a:r>
              <a:rPr lang="en-US" sz="3300" b="1" spc="105">
                <a:solidFill>
                  <a:srgbClr val="000000"/>
                </a:solidFill>
                <a:latin typeface="Open Sauce Medium"/>
                <a:ea typeface="Open Sauce Medium"/>
                <a:cs typeface="Open Sauce Medium"/>
                <a:sym typeface="Open Sauce Medium"/>
              </a:rPr>
              <a:t>Transport Layer</a:t>
            </a:r>
          </a:p>
          <a:p>
            <a:pPr algn="just">
              <a:lnSpc>
                <a:spcPts val="3630"/>
              </a:lnSpc>
            </a:pPr>
            <a:endParaRPr lang="en-US" sz="3300" b="1" spc="105">
              <a:solidFill>
                <a:srgbClr val="000000"/>
              </a:solidFill>
              <a:latin typeface="Open Sauce Medium"/>
              <a:ea typeface="Open Sauce Medium"/>
              <a:cs typeface="Open Sauce Medium"/>
              <a:sym typeface="Open Sauce Medium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9144000" y="5086350"/>
            <a:ext cx="7451036" cy="2960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799" lvl="1" indent="-215899" algn="just">
              <a:lnSpc>
                <a:spcPts val="2939"/>
              </a:lnSpc>
              <a:buFont typeface="Arial"/>
              <a:buChar char="•"/>
            </a:pPr>
            <a:r>
              <a:rPr lang="en-US" sz="1999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Deliver congestion avoidance and reliability.</a:t>
            </a:r>
          </a:p>
          <a:p>
            <a:pPr marL="431799" lvl="1" indent="-215899" algn="just">
              <a:lnSpc>
                <a:spcPts val="2939"/>
              </a:lnSpc>
              <a:buFont typeface="Arial"/>
              <a:buChar char="•"/>
            </a:pPr>
            <a:r>
              <a:rPr lang="en-US" sz="1999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The transport layer is exactly needed when a system is planned to contact other networks.</a:t>
            </a:r>
          </a:p>
          <a:p>
            <a:pPr marL="431799" lvl="1" indent="-215899" algn="just">
              <a:lnSpc>
                <a:spcPts val="2939"/>
              </a:lnSpc>
              <a:buFont typeface="Arial"/>
              <a:buChar char="•"/>
            </a:pPr>
            <a:r>
              <a:rPr lang="en-US" sz="1999" b="1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Packet driven</a:t>
            </a:r>
            <a:r>
              <a:rPr lang="en-US" sz="1999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, </a:t>
            </a:r>
            <a:r>
              <a:rPr lang="en-US" sz="1999" b="1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Event-driven</a:t>
            </a:r>
            <a:r>
              <a:rPr lang="en-US" sz="1999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. </a:t>
            </a:r>
          </a:p>
          <a:p>
            <a:pPr marL="431799" lvl="1" indent="-215899" algn="just">
              <a:lnSpc>
                <a:spcPts val="2939"/>
              </a:lnSpc>
              <a:buFont typeface="Arial"/>
              <a:buChar char="•"/>
            </a:pPr>
            <a:r>
              <a:rPr lang="en-US" sz="1999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Some popular protocols in the transport layer namely </a:t>
            </a:r>
            <a:r>
              <a:rPr lang="en-US" sz="1999" b="1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STCP</a:t>
            </a:r>
            <a:r>
              <a:rPr lang="en-US" sz="1999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 (Sensor Transmission Control Protocol), </a:t>
            </a:r>
            <a:r>
              <a:rPr lang="en-US" sz="1999" b="1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PORT</a:t>
            </a:r>
            <a:r>
              <a:rPr lang="en-US" sz="1999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 (Price-Oriented Reliable Transport Protocol and </a:t>
            </a:r>
            <a:r>
              <a:rPr lang="en-US" sz="1999" b="1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PSFQ</a:t>
            </a:r>
            <a:r>
              <a:rPr lang="en-US" sz="1999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 (pump slow fetch quick).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144000" y="3167348"/>
            <a:ext cx="5565738" cy="364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77" lvl="1" indent="-226688" algn="just">
              <a:lnSpc>
                <a:spcPts val="2309"/>
              </a:lnSpc>
              <a:buFont typeface="Arial"/>
              <a:buChar char="•"/>
            </a:pPr>
            <a:r>
              <a:rPr lang="en-US" sz="2099" spc="83">
                <a:solidFill>
                  <a:srgbClr val="000000"/>
                </a:solidFill>
                <a:latin typeface="Agrandir Narrow"/>
                <a:ea typeface="Agrandir Narrow"/>
                <a:cs typeface="Agrandir Narrow"/>
                <a:sym typeface="Agrandir Narrow"/>
              </a:rPr>
              <a:t>Liable for traffic management</a:t>
            </a:r>
            <a:r>
              <a:rPr lang="en-US" sz="2099" b="1" spc="83">
                <a:solidFill>
                  <a:srgbClr val="000000"/>
                </a:solidFill>
                <a:latin typeface="Agrandir Narrow Bold"/>
                <a:ea typeface="Agrandir Narrow Bold"/>
                <a:cs typeface="Agrandir Narrow Bold"/>
                <a:sym typeface="Agrandir Narrow Bold"/>
              </a:rPr>
              <a:t>  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135219" y="3505976"/>
            <a:ext cx="5947023" cy="3698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8648" lvl="1" indent="-229324" algn="ctr">
              <a:lnSpc>
                <a:spcPts val="2336"/>
              </a:lnSpc>
              <a:buFont typeface="Arial"/>
              <a:buChar char="•"/>
            </a:pPr>
            <a:r>
              <a:rPr lang="en-US" sz="2124" spc="84">
                <a:solidFill>
                  <a:srgbClr val="000000"/>
                </a:solidFill>
                <a:latin typeface="Agrandir Narrow"/>
                <a:ea typeface="Agrandir Narrow"/>
                <a:cs typeface="Agrandir Narrow"/>
                <a:sym typeface="Agrandir Narrow"/>
              </a:rPr>
              <a:t>Offers software for numerous applications</a:t>
            </a:r>
            <a:r>
              <a:rPr lang="en-US" sz="2124" b="1" spc="84">
                <a:solidFill>
                  <a:srgbClr val="000000"/>
                </a:solidFill>
                <a:latin typeface="Agrandir Narrow Bold"/>
                <a:ea typeface="Agrandir Narrow Bold"/>
                <a:cs typeface="Agrandir Narrow Bold"/>
                <a:sym typeface="Agrandir Narrow Bold"/>
              </a:rPr>
              <a:t> 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135219" y="3850159"/>
            <a:ext cx="6492776" cy="3698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8648" lvl="1" indent="-229324" algn="ctr">
              <a:lnSpc>
                <a:spcPts val="2336"/>
              </a:lnSpc>
              <a:buFont typeface="Arial"/>
              <a:buChar char="•"/>
            </a:pPr>
            <a:r>
              <a:rPr lang="en-US" sz="2124" spc="84">
                <a:solidFill>
                  <a:srgbClr val="000000"/>
                </a:solidFill>
                <a:latin typeface="Agrandir Narrow"/>
                <a:ea typeface="Agrandir Narrow"/>
                <a:cs typeface="Agrandir Narrow"/>
                <a:sym typeface="Agrandir Narrow"/>
              </a:rPr>
              <a:t>Agricultural, military, environment, medical, etc.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015114">
            <a:off x="9740863" y="2343404"/>
            <a:ext cx="15802157" cy="9423832"/>
          </a:xfrm>
          <a:custGeom>
            <a:avLst/>
            <a:gdLst/>
            <a:ahLst/>
            <a:cxnLst/>
            <a:rect l="l" t="t" r="r" b="b"/>
            <a:pathLst>
              <a:path w="15802157" h="9423832">
                <a:moveTo>
                  <a:pt x="0" y="0"/>
                </a:moveTo>
                <a:lnTo>
                  <a:pt x="15802157" y="0"/>
                </a:lnTo>
                <a:lnTo>
                  <a:pt x="15802157" y="9423832"/>
                </a:lnTo>
                <a:lnTo>
                  <a:pt x="0" y="94238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2338799" y="1179068"/>
            <a:ext cx="15433919" cy="7619050"/>
            <a:chOff x="0" y="0"/>
            <a:chExt cx="4064900" cy="200666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064900" cy="2006663"/>
            </a:xfrm>
            <a:custGeom>
              <a:avLst/>
              <a:gdLst/>
              <a:ahLst/>
              <a:cxnLst/>
              <a:rect l="l" t="t" r="r" b="b"/>
              <a:pathLst>
                <a:path w="4064900" h="2006663">
                  <a:moveTo>
                    <a:pt x="0" y="0"/>
                  </a:moveTo>
                  <a:lnTo>
                    <a:pt x="4064900" y="0"/>
                  </a:lnTo>
                  <a:lnTo>
                    <a:pt x="4064900" y="2006663"/>
                  </a:lnTo>
                  <a:lnTo>
                    <a:pt x="0" y="2006663"/>
                  </a:lnTo>
                  <a:close/>
                </a:path>
              </a:pathLst>
            </a:custGeom>
            <a:solidFill>
              <a:srgbClr val="F5F5F5"/>
            </a:solidFill>
            <a:ln w="38100" cap="sq">
              <a:solidFill>
                <a:srgbClr val="202354"/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4064900" cy="20352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6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2796455" y="3902742"/>
            <a:ext cx="5368436" cy="19716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099"/>
              </a:lnSpc>
            </a:pPr>
            <a:r>
              <a:rPr lang="en-US" sz="4999" b="1" spc="659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5 LAYERS OF WSN</a:t>
            </a:r>
          </a:p>
        </p:txBody>
      </p:sp>
      <p:sp>
        <p:nvSpPr>
          <p:cNvPr id="7" name="AutoShape 7"/>
          <p:cNvSpPr/>
          <p:nvPr/>
        </p:nvSpPr>
        <p:spPr>
          <a:xfrm flipV="1">
            <a:off x="8654651" y="2652442"/>
            <a:ext cx="0" cy="5563267"/>
          </a:xfrm>
          <a:prstGeom prst="line">
            <a:avLst/>
          </a:prstGeom>
          <a:ln w="38100" cap="flat">
            <a:solidFill>
              <a:srgbClr val="192253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8469692" y="2467483"/>
            <a:ext cx="369918" cy="369918"/>
            <a:chOff x="6705600" y="1371600"/>
            <a:chExt cx="10972800" cy="10972800"/>
          </a:xfrm>
        </p:grpSpPr>
        <p:sp>
          <p:nvSpPr>
            <p:cNvPr id="9" name="Freeform 9"/>
            <p:cNvSpPr/>
            <p:nvPr/>
          </p:nvSpPr>
          <p:spPr>
            <a:xfrm>
              <a:off x="6696808" y="1100629"/>
              <a:ext cx="10990383" cy="11514742"/>
            </a:xfrm>
            <a:custGeom>
              <a:avLst/>
              <a:gdLst/>
              <a:ahLst/>
              <a:cxnLst/>
              <a:rect l="l" t="t" r="r" b="b"/>
              <a:pathLst>
                <a:path w="10990383" h="11514742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5" y="11514742"/>
                    <a:pt x="6544390" y="11514742"/>
                    <a:pt x="8245500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500" y="985520"/>
                  </a:cubicBezTo>
                  <a:cubicBezTo>
                    <a:pt x="6544390" y="0"/>
                    <a:pt x="4445995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gradFill rotWithShape="1">
              <a:gsLst>
                <a:gs pos="0">
                  <a:srgbClr val="B34593">
                    <a:alpha val="100000"/>
                  </a:srgbClr>
                </a:gs>
                <a:gs pos="100000">
                  <a:srgbClr val="151F52">
                    <a:alpha val="100000"/>
                  </a:srgbClr>
                </a:gs>
              </a:gsLst>
              <a:lin ang="5400000"/>
            </a:gradFill>
          </p:spPr>
        </p:sp>
      </p:grp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8469692" y="5026346"/>
            <a:ext cx="369918" cy="369918"/>
            <a:chOff x="6705600" y="1371600"/>
            <a:chExt cx="10972800" cy="10972800"/>
          </a:xfrm>
        </p:grpSpPr>
        <p:sp>
          <p:nvSpPr>
            <p:cNvPr id="11" name="Freeform 11"/>
            <p:cNvSpPr/>
            <p:nvPr/>
          </p:nvSpPr>
          <p:spPr>
            <a:xfrm>
              <a:off x="6696808" y="1100629"/>
              <a:ext cx="10990383" cy="11514742"/>
            </a:xfrm>
            <a:custGeom>
              <a:avLst/>
              <a:gdLst/>
              <a:ahLst/>
              <a:cxnLst/>
              <a:rect l="l" t="t" r="r" b="b"/>
              <a:pathLst>
                <a:path w="10990383" h="11514742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5" y="11514742"/>
                    <a:pt x="6544390" y="11514742"/>
                    <a:pt x="8245500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500" y="985520"/>
                  </a:cubicBezTo>
                  <a:cubicBezTo>
                    <a:pt x="6544390" y="0"/>
                    <a:pt x="4445995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gradFill rotWithShape="1">
              <a:gsLst>
                <a:gs pos="0">
                  <a:srgbClr val="B34593">
                    <a:alpha val="100000"/>
                  </a:srgbClr>
                </a:gs>
                <a:gs pos="100000">
                  <a:srgbClr val="151F52">
                    <a:alpha val="100000"/>
                  </a:srgbClr>
                </a:gs>
              </a:gsLst>
              <a:lin ang="5400000"/>
            </a:gradFill>
          </p:spPr>
        </p:sp>
      </p:grpSp>
      <p:sp>
        <p:nvSpPr>
          <p:cNvPr id="12" name="TextBox 12"/>
          <p:cNvSpPr txBox="1"/>
          <p:nvPr/>
        </p:nvSpPr>
        <p:spPr>
          <a:xfrm>
            <a:off x="9054139" y="2407824"/>
            <a:ext cx="5515999" cy="8902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60"/>
              </a:lnSpc>
            </a:pPr>
            <a:r>
              <a:rPr lang="en-US" sz="3145" b="1" spc="100">
                <a:solidFill>
                  <a:srgbClr val="000000"/>
                </a:solidFill>
                <a:latin typeface="Open Sauce Medium"/>
                <a:ea typeface="Open Sauce Medium"/>
                <a:cs typeface="Open Sauce Medium"/>
                <a:sym typeface="Open Sauce Medium"/>
              </a:rPr>
              <a:t>Network Layer</a:t>
            </a:r>
          </a:p>
          <a:p>
            <a:pPr algn="just">
              <a:lnSpc>
                <a:spcPts val="3460"/>
              </a:lnSpc>
            </a:pPr>
            <a:endParaRPr lang="en-US" sz="3145" b="1" spc="100">
              <a:solidFill>
                <a:srgbClr val="000000"/>
              </a:solidFill>
              <a:latin typeface="Open Sauce Medium"/>
              <a:ea typeface="Open Sauce Medium"/>
              <a:cs typeface="Open Sauce Medium"/>
              <a:sym typeface="Open Sauce Medium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9054139" y="4937160"/>
            <a:ext cx="5260448" cy="937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30"/>
              </a:lnSpc>
            </a:pPr>
            <a:r>
              <a:rPr lang="en-US" sz="3300" b="1" spc="105">
                <a:solidFill>
                  <a:srgbClr val="000000"/>
                </a:solidFill>
                <a:latin typeface="Open Sauce Medium"/>
                <a:ea typeface="Open Sauce Medium"/>
                <a:cs typeface="Open Sauce Medium"/>
                <a:sym typeface="Open Sauce Medium"/>
              </a:rPr>
              <a:t>Data Link Layer</a:t>
            </a:r>
          </a:p>
          <a:p>
            <a:pPr algn="just">
              <a:lnSpc>
                <a:spcPts val="3630"/>
              </a:lnSpc>
            </a:pPr>
            <a:endParaRPr lang="en-US" sz="3300" b="1" spc="105">
              <a:solidFill>
                <a:srgbClr val="000000"/>
              </a:solidFill>
              <a:latin typeface="Open Sauce Medium"/>
              <a:ea typeface="Open Sauce Medium"/>
              <a:cs typeface="Open Sauce Medium"/>
              <a:sym typeface="Open Sauce Medium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9144000" y="5817270"/>
            <a:ext cx="7775924" cy="1845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799" lvl="1" indent="-215899" algn="just">
              <a:lnSpc>
                <a:spcPts val="2939"/>
              </a:lnSpc>
              <a:buFont typeface="Arial"/>
              <a:buChar char="•"/>
            </a:pPr>
            <a:r>
              <a:rPr lang="en-US" sz="1999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Responsible for </a:t>
            </a:r>
            <a:r>
              <a:rPr lang="en-US" sz="1999" b="1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establishing a reliable connection</a:t>
            </a:r>
            <a:r>
              <a:rPr lang="en-US" sz="1999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 between sensor nodes and the base station. </a:t>
            </a:r>
          </a:p>
          <a:p>
            <a:pPr marL="431799" lvl="1" indent="-215899" algn="just">
              <a:lnSpc>
                <a:spcPts val="2939"/>
              </a:lnSpc>
              <a:buFont typeface="Arial"/>
              <a:buChar char="•"/>
            </a:pPr>
            <a:r>
              <a:rPr lang="en-US" sz="1999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It uses protocols such as </a:t>
            </a:r>
            <a:r>
              <a:rPr lang="en-US" sz="1999" b="1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IEEE 802.15.4</a:t>
            </a:r>
            <a:r>
              <a:rPr lang="en-US" sz="1999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 to manage data transmission and ensure efficient communication within the network.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144000" y="3177693"/>
            <a:ext cx="7775924" cy="11118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41531" lvl="1" indent="-220765" algn="just">
              <a:lnSpc>
                <a:spcPts val="2249"/>
              </a:lnSpc>
              <a:buFont typeface="Arial"/>
              <a:buChar char="•"/>
            </a:pPr>
            <a:r>
              <a:rPr lang="en-US" sz="2045" spc="81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The main function of the network layer is </a:t>
            </a:r>
            <a:r>
              <a:rPr lang="en-US" sz="2045" b="1" spc="81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routing</a:t>
            </a:r>
            <a:r>
              <a:rPr lang="en-US" sz="2045" spc="81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,</a:t>
            </a:r>
          </a:p>
          <a:p>
            <a:pPr marL="441531" lvl="1" indent="-220765" algn="just">
              <a:lnSpc>
                <a:spcPts val="2249"/>
              </a:lnSpc>
              <a:buFont typeface="Arial"/>
              <a:buChar char="•"/>
            </a:pPr>
            <a:r>
              <a:rPr lang="en-US" sz="2045" b="1" spc="81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TIME-DRIVEN</a:t>
            </a:r>
            <a:r>
              <a:rPr lang="en-US" sz="2045" spc="81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, </a:t>
            </a:r>
            <a:r>
              <a:rPr lang="en-US" sz="2045" b="1" spc="81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QUERY-DRIVEN</a:t>
            </a:r>
            <a:r>
              <a:rPr lang="en-US" sz="2045" spc="81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 &amp; </a:t>
            </a:r>
            <a:r>
              <a:rPr lang="en-US" sz="2045" b="1" spc="81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EVENT-DRIVEN</a:t>
            </a:r>
            <a:r>
              <a:rPr lang="en-US" sz="2045" spc="81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.</a:t>
            </a:r>
          </a:p>
          <a:p>
            <a:pPr marL="441531" lvl="1" indent="-220765" algn="just">
              <a:lnSpc>
                <a:spcPts val="2249"/>
              </a:lnSpc>
              <a:buFont typeface="Arial"/>
              <a:buChar char="•"/>
            </a:pPr>
            <a:r>
              <a:rPr lang="en-US" sz="2045" spc="81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Protocols for this network layer, they can be separated into; </a:t>
            </a:r>
            <a:r>
              <a:rPr lang="en-US" sz="2045" b="1" spc="81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flat routing </a:t>
            </a:r>
            <a:r>
              <a:rPr lang="en-US" sz="2045" spc="81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and</a:t>
            </a:r>
            <a:r>
              <a:rPr lang="en-US" sz="2045" b="1" spc="81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hierarchal routing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337220" y="5143500"/>
            <a:ext cx="10950780" cy="4288353"/>
          </a:xfrm>
          <a:custGeom>
            <a:avLst/>
            <a:gdLst/>
            <a:ahLst/>
            <a:cxnLst/>
            <a:rect l="l" t="t" r="r" b="b"/>
            <a:pathLst>
              <a:path w="10950780" h="4288353">
                <a:moveTo>
                  <a:pt x="0" y="0"/>
                </a:moveTo>
                <a:lnTo>
                  <a:pt x="10950780" y="0"/>
                </a:lnTo>
                <a:lnTo>
                  <a:pt x="10950780" y="4288353"/>
                </a:lnTo>
                <a:lnTo>
                  <a:pt x="0" y="428835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1" b="-3080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4003890" y="1028700"/>
            <a:ext cx="10576657" cy="108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593"/>
              </a:lnSpc>
            </a:pPr>
            <a:r>
              <a:rPr lang="en-US" sz="7161" b="1" spc="945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5 LAYERS OF WSN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204857" y="3219449"/>
            <a:ext cx="7141593" cy="9620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799"/>
              </a:lnSpc>
            </a:pPr>
            <a:r>
              <a:rPr lang="en-US" sz="5999" b="1" spc="191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Physical Layer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6207666"/>
            <a:ext cx="5950380" cy="993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41573" lvl="1" indent="-220786" algn="just">
              <a:lnSpc>
                <a:spcPts val="2658"/>
              </a:lnSpc>
              <a:buFont typeface="Arial"/>
              <a:buChar char="•"/>
            </a:pPr>
            <a:r>
              <a:rPr lang="en-US" sz="2045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This layer connects sensor nodes to the base station using technologies like radio waves, </a:t>
            </a:r>
            <a:r>
              <a:rPr lang="en-US" sz="2045" u="sng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  <a:hlinkClick r:id="rId3" tooltip="https://www.geeksforgeeks.org/difference-between-radio-wave-microwave-and-infrared-waves/"/>
              </a:rPr>
              <a:t>infrared</a:t>
            </a:r>
            <a:r>
              <a:rPr lang="en-US" sz="2045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, or </a:t>
            </a:r>
            <a:r>
              <a:rPr lang="en-US" sz="2045" u="sng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  <a:hlinkClick r:id="rId4" tooltip="https://www.geeksforgeeks.org/bluetooth/"/>
              </a:rPr>
              <a:t>Bluetooth</a:t>
            </a:r>
            <a:r>
              <a:rPr lang="en-US" sz="2045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8140296"/>
            <a:ext cx="5950380" cy="6781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4046" lvl="1" indent="-227023" algn="just">
              <a:lnSpc>
                <a:spcPts val="2733"/>
              </a:lnSpc>
              <a:buFont typeface="Arial"/>
              <a:buChar char="•"/>
            </a:pPr>
            <a:r>
              <a:rPr lang="en-US" sz="2103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It ensures the </a:t>
            </a:r>
            <a:r>
              <a:rPr lang="en-US" sz="2103" b="1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physical communication</a:t>
            </a:r>
            <a:r>
              <a:rPr lang="en-US" sz="2103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between nodes and the base station.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8100000">
            <a:off x="-5437181" y="-2431920"/>
            <a:ext cx="16893429" cy="10074627"/>
          </a:xfrm>
          <a:custGeom>
            <a:avLst/>
            <a:gdLst/>
            <a:ahLst/>
            <a:cxnLst/>
            <a:rect l="l" t="t" r="r" b="b"/>
            <a:pathLst>
              <a:path w="16893429" h="10074627">
                <a:moveTo>
                  <a:pt x="0" y="0"/>
                </a:moveTo>
                <a:lnTo>
                  <a:pt x="16893430" y="0"/>
                </a:lnTo>
                <a:lnTo>
                  <a:pt x="16893430" y="10074627"/>
                </a:lnTo>
                <a:lnTo>
                  <a:pt x="0" y="100746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4691519" y="6698633"/>
            <a:ext cx="4873500" cy="547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79"/>
              </a:lnSpc>
              <a:spcBef>
                <a:spcPct val="0"/>
              </a:spcBef>
            </a:pPr>
            <a:r>
              <a:rPr lang="en-US" sz="3199" b="1">
                <a:solidFill>
                  <a:srgbClr val="000000"/>
                </a:solidFill>
                <a:latin typeface="Open Sauce Medium"/>
                <a:ea typeface="Open Sauce Medium"/>
                <a:cs typeface="Open Sauce Medium"/>
                <a:sym typeface="Open Sauce Medium"/>
              </a:rPr>
              <a:t>SCALABLE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3417346" y="4493536"/>
            <a:ext cx="898829" cy="939201"/>
            <a:chOff x="0" y="0"/>
            <a:chExt cx="1198439" cy="1252268"/>
          </a:xfrm>
        </p:grpSpPr>
        <p:grpSp>
          <p:nvGrpSpPr>
            <p:cNvPr id="5" name="Group 5"/>
            <p:cNvGrpSpPr/>
            <p:nvPr/>
          </p:nvGrpSpPr>
          <p:grpSpPr>
            <a:xfrm>
              <a:off x="0" y="0"/>
              <a:ext cx="1198439" cy="1252268"/>
              <a:chOff x="0" y="0"/>
              <a:chExt cx="354711" cy="370643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354711" cy="370643"/>
              </a:xfrm>
              <a:custGeom>
                <a:avLst/>
                <a:gdLst/>
                <a:ahLst/>
                <a:cxnLst/>
                <a:rect l="l" t="t" r="r" b="b"/>
                <a:pathLst>
                  <a:path w="354711" h="370643">
                    <a:moveTo>
                      <a:pt x="0" y="0"/>
                    </a:moveTo>
                    <a:lnTo>
                      <a:pt x="354711" y="0"/>
                    </a:lnTo>
                    <a:lnTo>
                      <a:pt x="354711" y="370643"/>
                    </a:lnTo>
                    <a:lnTo>
                      <a:pt x="0" y="37064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B34593">
                      <a:alpha val="100000"/>
                    </a:srgbClr>
                  </a:gs>
                  <a:gs pos="100000">
                    <a:srgbClr val="151F52">
                      <a:alpha val="100000"/>
                    </a:srgbClr>
                  </a:gs>
                </a:gsLst>
                <a:lin ang="5400000"/>
              </a:gradFill>
            </p:spPr>
          </p:sp>
          <p:sp>
            <p:nvSpPr>
              <p:cNvPr id="7" name="TextBox 7"/>
              <p:cNvSpPr txBox="1"/>
              <p:nvPr/>
            </p:nvSpPr>
            <p:spPr>
              <a:xfrm>
                <a:off x="0" y="-38100"/>
                <a:ext cx="354711" cy="40874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8" name="TextBox 8"/>
            <p:cNvSpPr txBox="1"/>
            <p:nvPr/>
          </p:nvSpPr>
          <p:spPr>
            <a:xfrm>
              <a:off x="0" y="82960"/>
              <a:ext cx="1198439" cy="10006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369"/>
                </a:lnSpc>
                <a:spcBef>
                  <a:spcPct val="0"/>
                </a:spcBef>
              </a:pPr>
              <a:r>
                <a:rPr lang="en-US" sz="4549" b="1">
                  <a:solidFill>
                    <a:srgbClr val="FFFFFF"/>
                  </a:solidFill>
                  <a:latin typeface="Open Sauce Medium"/>
                  <a:ea typeface="Open Sauce Medium"/>
                  <a:cs typeface="Open Sauce Medium"/>
                  <a:sym typeface="Open Sauce Medium"/>
                </a:rPr>
                <a:t>01</a:t>
              </a: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4691519" y="4641220"/>
            <a:ext cx="3736180" cy="547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79"/>
              </a:lnSpc>
              <a:spcBef>
                <a:spcPct val="0"/>
              </a:spcBef>
            </a:pPr>
            <a:r>
              <a:rPr lang="en-US" sz="3199" b="1">
                <a:solidFill>
                  <a:srgbClr val="000000"/>
                </a:solidFill>
                <a:latin typeface="Open Sauce Medium"/>
                <a:ea typeface="Open Sauce Medium"/>
                <a:cs typeface="Open Sauce Medium"/>
                <a:sym typeface="Open Sauce Medium"/>
              </a:rPr>
              <a:t>LESS-DISTANCE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791591" y="4375126"/>
            <a:ext cx="5417809" cy="11093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479"/>
              </a:lnSpc>
              <a:spcBef>
                <a:spcPct val="0"/>
              </a:spcBef>
            </a:pPr>
            <a:r>
              <a:rPr lang="en-US" sz="3199" b="1">
                <a:solidFill>
                  <a:srgbClr val="000000"/>
                </a:solidFill>
                <a:latin typeface="Open Sauce Medium"/>
                <a:ea typeface="Open Sauce Medium"/>
                <a:cs typeface="Open Sauce Medium"/>
                <a:sym typeface="Open Sauce Medium"/>
              </a:rPr>
              <a:t>Low - power transmissions to the neighboring nodes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791591" y="6743400"/>
            <a:ext cx="5592507" cy="547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79"/>
              </a:lnSpc>
              <a:spcBef>
                <a:spcPct val="0"/>
              </a:spcBef>
            </a:pPr>
            <a:r>
              <a:rPr lang="en-US" sz="3199" b="1">
                <a:solidFill>
                  <a:srgbClr val="000000"/>
                </a:solidFill>
                <a:latin typeface="Open Sauce Medium"/>
                <a:ea typeface="Open Sauce Medium"/>
                <a:cs typeface="Open Sauce Medium"/>
                <a:sym typeface="Open Sauce Medium"/>
              </a:rPr>
              <a:t>HIGH FAULT TOLERANCE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417346" y="2051026"/>
            <a:ext cx="11442900" cy="1095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39"/>
              </a:lnSpc>
            </a:pPr>
            <a:r>
              <a:rPr lang="en-US" sz="71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BENEFITS 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9565018" y="4478643"/>
            <a:ext cx="898829" cy="939201"/>
            <a:chOff x="0" y="0"/>
            <a:chExt cx="1198439" cy="1252268"/>
          </a:xfrm>
        </p:grpSpPr>
        <p:grpSp>
          <p:nvGrpSpPr>
            <p:cNvPr id="14" name="Group 14"/>
            <p:cNvGrpSpPr/>
            <p:nvPr/>
          </p:nvGrpSpPr>
          <p:grpSpPr>
            <a:xfrm>
              <a:off x="0" y="0"/>
              <a:ext cx="1198439" cy="1252268"/>
              <a:chOff x="0" y="0"/>
              <a:chExt cx="354711" cy="370643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354711" cy="370643"/>
              </a:xfrm>
              <a:custGeom>
                <a:avLst/>
                <a:gdLst/>
                <a:ahLst/>
                <a:cxnLst/>
                <a:rect l="l" t="t" r="r" b="b"/>
                <a:pathLst>
                  <a:path w="354711" h="370643">
                    <a:moveTo>
                      <a:pt x="0" y="0"/>
                    </a:moveTo>
                    <a:lnTo>
                      <a:pt x="354711" y="0"/>
                    </a:lnTo>
                    <a:lnTo>
                      <a:pt x="354711" y="370643"/>
                    </a:lnTo>
                    <a:lnTo>
                      <a:pt x="0" y="37064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B34593">
                      <a:alpha val="100000"/>
                    </a:srgbClr>
                  </a:gs>
                  <a:gs pos="100000">
                    <a:srgbClr val="151F52">
                      <a:alpha val="100000"/>
                    </a:srgbClr>
                  </a:gs>
                </a:gsLst>
                <a:lin ang="5400000"/>
              </a:gradFill>
            </p:spPr>
          </p:sp>
          <p:sp>
            <p:nvSpPr>
              <p:cNvPr id="16" name="TextBox 16"/>
              <p:cNvSpPr txBox="1"/>
              <p:nvPr/>
            </p:nvSpPr>
            <p:spPr>
              <a:xfrm>
                <a:off x="0" y="-38100"/>
                <a:ext cx="354711" cy="40874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7" name="TextBox 17"/>
            <p:cNvSpPr txBox="1"/>
            <p:nvPr/>
          </p:nvSpPr>
          <p:spPr>
            <a:xfrm>
              <a:off x="0" y="82960"/>
              <a:ext cx="1198439" cy="10006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369"/>
                </a:lnSpc>
                <a:spcBef>
                  <a:spcPct val="0"/>
                </a:spcBef>
              </a:pPr>
              <a:r>
                <a:rPr lang="en-US" sz="4549" b="1">
                  <a:solidFill>
                    <a:srgbClr val="FFFFFF"/>
                  </a:solidFill>
                  <a:latin typeface="Open Sauce Medium"/>
                  <a:ea typeface="Open Sauce Medium"/>
                  <a:cs typeface="Open Sauce Medium"/>
                  <a:sym typeface="Open Sauce Medium"/>
                </a:rPr>
                <a:t>02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3417346" y="6491288"/>
            <a:ext cx="898829" cy="939201"/>
            <a:chOff x="0" y="0"/>
            <a:chExt cx="1198439" cy="1252268"/>
          </a:xfrm>
        </p:grpSpPr>
        <p:grpSp>
          <p:nvGrpSpPr>
            <p:cNvPr id="19" name="Group 19"/>
            <p:cNvGrpSpPr/>
            <p:nvPr/>
          </p:nvGrpSpPr>
          <p:grpSpPr>
            <a:xfrm>
              <a:off x="0" y="0"/>
              <a:ext cx="1198439" cy="1252268"/>
              <a:chOff x="0" y="0"/>
              <a:chExt cx="354711" cy="370643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354711" cy="370643"/>
              </a:xfrm>
              <a:custGeom>
                <a:avLst/>
                <a:gdLst/>
                <a:ahLst/>
                <a:cxnLst/>
                <a:rect l="l" t="t" r="r" b="b"/>
                <a:pathLst>
                  <a:path w="354711" h="370643">
                    <a:moveTo>
                      <a:pt x="0" y="0"/>
                    </a:moveTo>
                    <a:lnTo>
                      <a:pt x="354711" y="0"/>
                    </a:lnTo>
                    <a:lnTo>
                      <a:pt x="354711" y="370643"/>
                    </a:lnTo>
                    <a:lnTo>
                      <a:pt x="0" y="37064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B34593">
                      <a:alpha val="100000"/>
                    </a:srgbClr>
                  </a:gs>
                  <a:gs pos="100000">
                    <a:srgbClr val="151F52">
                      <a:alpha val="100000"/>
                    </a:srgbClr>
                  </a:gs>
                </a:gsLst>
                <a:lin ang="5400000"/>
              </a:gradFill>
            </p:spPr>
          </p:sp>
          <p:sp>
            <p:nvSpPr>
              <p:cNvPr id="21" name="TextBox 21"/>
              <p:cNvSpPr txBox="1"/>
              <p:nvPr/>
            </p:nvSpPr>
            <p:spPr>
              <a:xfrm>
                <a:off x="0" y="-38100"/>
                <a:ext cx="354711" cy="40874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22" name="TextBox 22"/>
            <p:cNvSpPr txBox="1"/>
            <p:nvPr/>
          </p:nvSpPr>
          <p:spPr>
            <a:xfrm>
              <a:off x="0" y="82960"/>
              <a:ext cx="1198439" cy="10006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369"/>
                </a:lnSpc>
                <a:spcBef>
                  <a:spcPct val="0"/>
                </a:spcBef>
              </a:pPr>
              <a:r>
                <a:rPr lang="en-US" sz="4549" b="1">
                  <a:solidFill>
                    <a:srgbClr val="FFFFFF"/>
                  </a:solidFill>
                  <a:latin typeface="Open Sauce Medium"/>
                  <a:ea typeface="Open Sauce Medium"/>
                  <a:cs typeface="Open Sauce Medium"/>
                  <a:sym typeface="Open Sauce Medium"/>
                </a:rPr>
                <a:t>03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9565018" y="6491288"/>
            <a:ext cx="898829" cy="939201"/>
            <a:chOff x="0" y="0"/>
            <a:chExt cx="1198439" cy="1252268"/>
          </a:xfrm>
        </p:grpSpPr>
        <p:grpSp>
          <p:nvGrpSpPr>
            <p:cNvPr id="24" name="Group 24"/>
            <p:cNvGrpSpPr/>
            <p:nvPr/>
          </p:nvGrpSpPr>
          <p:grpSpPr>
            <a:xfrm>
              <a:off x="0" y="0"/>
              <a:ext cx="1198439" cy="1252268"/>
              <a:chOff x="0" y="0"/>
              <a:chExt cx="354711" cy="370643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354711" cy="370643"/>
              </a:xfrm>
              <a:custGeom>
                <a:avLst/>
                <a:gdLst/>
                <a:ahLst/>
                <a:cxnLst/>
                <a:rect l="l" t="t" r="r" b="b"/>
                <a:pathLst>
                  <a:path w="354711" h="370643">
                    <a:moveTo>
                      <a:pt x="0" y="0"/>
                    </a:moveTo>
                    <a:lnTo>
                      <a:pt x="354711" y="0"/>
                    </a:lnTo>
                    <a:lnTo>
                      <a:pt x="354711" y="370643"/>
                    </a:lnTo>
                    <a:lnTo>
                      <a:pt x="0" y="37064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B34593">
                      <a:alpha val="100000"/>
                    </a:srgbClr>
                  </a:gs>
                  <a:gs pos="100000">
                    <a:srgbClr val="151F52">
                      <a:alpha val="100000"/>
                    </a:srgbClr>
                  </a:gs>
                </a:gsLst>
                <a:lin ang="5400000"/>
              </a:gradFill>
            </p:spPr>
          </p:sp>
          <p:sp>
            <p:nvSpPr>
              <p:cNvPr id="26" name="TextBox 26"/>
              <p:cNvSpPr txBox="1"/>
              <p:nvPr/>
            </p:nvSpPr>
            <p:spPr>
              <a:xfrm>
                <a:off x="0" y="-38100"/>
                <a:ext cx="354711" cy="40874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27" name="TextBox 27"/>
            <p:cNvSpPr txBox="1"/>
            <p:nvPr/>
          </p:nvSpPr>
          <p:spPr>
            <a:xfrm>
              <a:off x="0" y="82960"/>
              <a:ext cx="1198439" cy="10006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369"/>
                </a:lnSpc>
                <a:spcBef>
                  <a:spcPct val="0"/>
                </a:spcBef>
              </a:pPr>
              <a:r>
                <a:rPr lang="en-US" sz="4549" b="1">
                  <a:solidFill>
                    <a:srgbClr val="FFFFFF"/>
                  </a:solidFill>
                  <a:latin typeface="Open Sauce Medium"/>
                  <a:ea typeface="Open Sauce Medium"/>
                  <a:cs typeface="Open Sauce Medium"/>
                  <a:sym typeface="Open Sauce Medium"/>
                </a:rPr>
                <a:t>04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B34593">
                <a:alpha val="100000"/>
              </a:srgbClr>
            </a:gs>
            <a:gs pos="100000">
              <a:srgbClr val="151F52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4745" y="4686300"/>
            <a:ext cx="3388048" cy="4359851"/>
            <a:chOff x="0" y="0"/>
            <a:chExt cx="3133810" cy="403268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133810" cy="4032690"/>
            </a:xfrm>
            <a:custGeom>
              <a:avLst/>
              <a:gdLst/>
              <a:ahLst/>
              <a:cxnLst/>
              <a:rect l="l" t="t" r="r" b="b"/>
              <a:pathLst>
                <a:path w="3133810" h="4032690">
                  <a:moveTo>
                    <a:pt x="3009350" y="4032689"/>
                  </a:moveTo>
                  <a:lnTo>
                    <a:pt x="124460" y="4032689"/>
                  </a:lnTo>
                  <a:cubicBezTo>
                    <a:pt x="55880" y="4032689"/>
                    <a:pt x="0" y="3976809"/>
                    <a:pt x="0" y="390822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009350" y="0"/>
                  </a:lnTo>
                  <a:cubicBezTo>
                    <a:pt x="3077930" y="0"/>
                    <a:pt x="3133810" y="55880"/>
                    <a:pt x="3133810" y="124460"/>
                  </a:cubicBezTo>
                  <a:lnTo>
                    <a:pt x="3133810" y="3908229"/>
                  </a:lnTo>
                  <a:cubicBezTo>
                    <a:pt x="3133810" y="3976809"/>
                    <a:pt x="3077930" y="4032690"/>
                    <a:pt x="3009350" y="4032690"/>
                  </a:cubicBezTo>
                  <a:close/>
                </a:path>
              </a:pathLst>
            </a:custGeom>
            <a:solidFill>
              <a:srgbClr val="79377B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469953" y="4904105"/>
            <a:ext cx="2657633" cy="450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39"/>
              </a:lnSpc>
              <a:spcBef>
                <a:spcPct val="0"/>
              </a:spcBef>
            </a:pPr>
            <a:r>
              <a:rPr lang="en-US" sz="279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Physical Layer: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4745" y="5745480"/>
            <a:ext cx="3217282" cy="3512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3853" lvl="1" indent="-161927" algn="just">
              <a:lnSpc>
                <a:spcPts val="2250"/>
              </a:lnSpc>
              <a:buFont typeface="Arial"/>
              <a:buChar char="•"/>
            </a:pPr>
            <a:r>
              <a:rPr lang="en-US" sz="15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Role:</a:t>
            </a:r>
            <a:r>
              <a:rPr lang="en-US" sz="1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Provides the hardware components and handles the wireless communication signals.</a:t>
            </a:r>
          </a:p>
          <a:p>
            <a:pPr algn="just">
              <a:lnSpc>
                <a:spcPts val="2250"/>
              </a:lnSpc>
            </a:pPr>
            <a:endParaRPr lang="en-US" sz="15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23853" lvl="1" indent="-161927" algn="just">
              <a:lnSpc>
                <a:spcPts val="2250"/>
              </a:lnSpc>
              <a:buFont typeface="Arial"/>
              <a:buChar char="•"/>
            </a:pPr>
            <a:r>
              <a:rPr lang="en-US" sz="15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Example:</a:t>
            </a:r>
            <a:r>
              <a:rPr lang="en-US" sz="1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Sensors (soil moisture, temperature, humidity) and actuators send and receive data through wireless signals using technologies like </a:t>
            </a:r>
            <a:r>
              <a:rPr lang="en-US" sz="15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Zigbee </a:t>
            </a:r>
            <a:r>
              <a:rPr lang="en-US" sz="1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or </a:t>
            </a:r>
            <a:r>
              <a:rPr lang="en-US" sz="15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Bluetooth</a:t>
            </a:r>
            <a:r>
              <a:rPr lang="en-US" sz="1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</a:p>
          <a:p>
            <a:pPr marL="0" lvl="0" indent="0" algn="l">
              <a:lnSpc>
                <a:spcPts val="3150"/>
              </a:lnSpc>
              <a:spcBef>
                <a:spcPct val="0"/>
              </a:spcBef>
            </a:pPr>
            <a:endParaRPr lang="en-US" sz="15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6" name="Group 6"/>
          <p:cNvGrpSpPr/>
          <p:nvPr/>
        </p:nvGrpSpPr>
        <p:grpSpPr>
          <a:xfrm>
            <a:off x="3750652" y="4686300"/>
            <a:ext cx="3388048" cy="4359851"/>
            <a:chOff x="0" y="0"/>
            <a:chExt cx="3133810" cy="403268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133810" cy="4032690"/>
            </a:xfrm>
            <a:custGeom>
              <a:avLst/>
              <a:gdLst/>
              <a:ahLst/>
              <a:cxnLst/>
              <a:rect l="l" t="t" r="r" b="b"/>
              <a:pathLst>
                <a:path w="3133810" h="4032690">
                  <a:moveTo>
                    <a:pt x="3009350" y="4032689"/>
                  </a:moveTo>
                  <a:lnTo>
                    <a:pt x="124460" y="4032689"/>
                  </a:lnTo>
                  <a:cubicBezTo>
                    <a:pt x="55880" y="4032689"/>
                    <a:pt x="0" y="3976809"/>
                    <a:pt x="0" y="390822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009350" y="0"/>
                  </a:lnTo>
                  <a:cubicBezTo>
                    <a:pt x="3077930" y="0"/>
                    <a:pt x="3133810" y="55880"/>
                    <a:pt x="3133810" y="124460"/>
                  </a:cubicBezTo>
                  <a:lnTo>
                    <a:pt x="3133810" y="3908229"/>
                  </a:lnTo>
                  <a:cubicBezTo>
                    <a:pt x="3133810" y="3976809"/>
                    <a:pt x="3077930" y="4032690"/>
                    <a:pt x="3009350" y="4032690"/>
                  </a:cubicBezTo>
                  <a:close/>
                </a:path>
              </a:pathLst>
            </a:custGeom>
            <a:solidFill>
              <a:srgbClr val="79377B"/>
            </a:solidFill>
          </p:spPr>
        </p:sp>
      </p:grpSp>
      <p:sp>
        <p:nvSpPr>
          <p:cNvPr id="8" name="TextBox 8"/>
          <p:cNvSpPr txBox="1"/>
          <p:nvPr/>
        </p:nvSpPr>
        <p:spPr>
          <a:xfrm>
            <a:off x="3921928" y="4904105"/>
            <a:ext cx="3022840" cy="450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39"/>
              </a:lnSpc>
              <a:spcBef>
                <a:spcPct val="0"/>
              </a:spcBef>
            </a:pPr>
            <a:r>
              <a:rPr lang="en-US" sz="279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Data Link Layer: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921928" y="5735955"/>
            <a:ext cx="3032365" cy="30594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02264" lvl="1" indent="-151132" algn="just">
              <a:lnSpc>
                <a:spcPts val="2100"/>
              </a:lnSpc>
              <a:buFont typeface="Arial"/>
              <a:buChar char="•"/>
            </a:pPr>
            <a:r>
              <a:rPr lang="en-US" sz="14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Role:</a:t>
            </a:r>
            <a:r>
              <a:rPr lang="en-US" sz="1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Ensures error-free data transfer and manages access to the shared wireless channel.</a:t>
            </a:r>
          </a:p>
          <a:p>
            <a:pPr algn="just">
              <a:lnSpc>
                <a:spcPts val="2100"/>
              </a:lnSpc>
            </a:pPr>
            <a:endParaRPr lang="en-US" sz="1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23853" lvl="1" indent="-161927" algn="just">
              <a:lnSpc>
                <a:spcPts val="2250"/>
              </a:lnSpc>
              <a:buFont typeface="Arial"/>
              <a:buChar char="•"/>
            </a:pPr>
            <a:r>
              <a:rPr lang="en-US" sz="15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Example:</a:t>
            </a:r>
            <a:r>
              <a:rPr lang="en-US" sz="1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If multiple sensors send data at the same time, the Data Link Layer ensures they don’t interfere by using mechanisms like </a:t>
            </a:r>
            <a:r>
              <a:rPr lang="en-US" sz="15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TDMA</a:t>
            </a:r>
            <a:r>
              <a:rPr lang="en-US" sz="1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(Time Division Multiple Access).</a:t>
            </a:r>
          </a:p>
          <a:p>
            <a:pPr marL="0" lvl="0" indent="0" algn="just">
              <a:lnSpc>
                <a:spcPts val="2250"/>
              </a:lnSpc>
              <a:spcBef>
                <a:spcPct val="0"/>
              </a:spcBef>
            </a:pPr>
            <a:endParaRPr lang="en-US" sz="15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0" name="Group 10"/>
          <p:cNvGrpSpPr/>
          <p:nvPr/>
        </p:nvGrpSpPr>
        <p:grpSpPr>
          <a:xfrm>
            <a:off x="7563893" y="4686300"/>
            <a:ext cx="3388048" cy="4359851"/>
            <a:chOff x="0" y="0"/>
            <a:chExt cx="3133810" cy="4032689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133810" cy="4032690"/>
            </a:xfrm>
            <a:custGeom>
              <a:avLst/>
              <a:gdLst/>
              <a:ahLst/>
              <a:cxnLst/>
              <a:rect l="l" t="t" r="r" b="b"/>
              <a:pathLst>
                <a:path w="3133810" h="4032690">
                  <a:moveTo>
                    <a:pt x="3009350" y="4032689"/>
                  </a:moveTo>
                  <a:lnTo>
                    <a:pt x="124460" y="4032689"/>
                  </a:lnTo>
                  <a:cubicBezTo>
                    <a:pt x="55880" y="4032689"/>
                    <a:pt x="0" y="3976809"/>
                    <a:pt x="0" y="390822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009350" y="0"/>
                  </a:lnTo>
                  <a:cubicBezTo>
                    <a:pt x="3077930" y="0"/>
                    <a:pt x="3133810" y="55880"/>
                    <a:pt x="3133810" y="124460"/>
                  </a:cubicBezTo>
                  <a:lnTo>
                    <a:pt x="3133810" y="3908229"/>
                  </a:lnTo>
                  <a:cubicBezTo>
                    <a:pt x="3133810" y="3976809"/>
                    <a:pt x="3077930" y="4032690"/>
                    <a:pt x="3009350" y="4032690"/>
                  </a:cubicBezTo>
                  <a:close/>
                </a:path>
              </a:pathLst>
            </a:custGeom>
            <a:solidFill>
              <a:srgbClr val="79377B"/>
            </a:solidFill>
          </p:spPr>
        </p:sp>
      </p:grpSp>
      <p:sp>
        <p:nvSpPr>
          <p:cNvPr id="12" name="TextBox 12"/>
          <p:cNvSpPr txBox="1"/>
          <p:nvPr/>
        </p:nvSpPr>
        <p:spPr>
          <a:xfrm>
            <a:off x="7815184" y="4904105"/>
            <a:ext cx="2870057" cy="450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39"/>
              </a:lnSpc>
              <a:spcBef>
                <a:spcPct val="0"/>
              </a:spcBef>
            </a:pPr>
            <a:r>
              <a:rPr lang="en-US" sz="279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Network Layer: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563893" y="5734050"/>
            <a:ext cx="3121348" cy="3512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3853" lvl="1" indent="-161927" algn="just">
              <a:lnSpc>
                <a:spcPts val="2250"/>
              </a:lnSpc>
              <a:buFont typeface="Arial"/>
              <a:buChar char="•"/>
            </a:pPr>
            <a:r>
              <a:rPr lang="en-US" sz="15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Role:</a:t>
            </a:r>
            <a:r>
              <a:rPr lang="en-US" sz="1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Handles routing of data packets from the sensors to the base station.</a:t>
            </a:r>
          </a:p>
          <a:p>
            <a:pPr marL="323853" lvl="1" indent="-161927" algn="just">
              <a:lnSpc>
                <a:spcPts val="2250"/>
              </a:lnSpc>
              <a:buFont typeface="Arial"/>
              <a:buChar char="•"/>
            </a:pPr>
            <a:r>
              <a:rPr lang="en-US" sz="15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Example:</a:t>
            </a:r>
            <a:r>
              <a:rPr lang="en-US" sz="1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The network layer decides the best path for the sensor data to reach the farm’s central monitoring system. In a large farm, data may hop between multiple sensor nodes before reaching the base station.</a:t>
            </a:r>
          </a:p>
          <a:p>
            <a:pPr marL="0" lvl="0" indent="0" algn="l">
              <a:lnSpc>
                <a:spcPts val="3150"/>
              </a:lnSpc>
              <a:spcBef>
                <a:spcPct val="0"/>
              </a:spcBef>
            </a:pPr>
            <a:endParaRPr lang="en-US" sz="15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4" name="Group 14"/>
          <p:cNvGrpSpPr/>
          <p:nvPr/>
        </p:nvGrpSpPr>
        <p:grpSpPr>
          <a:xfrm>
            <a:off x="11291583" y="4679374"/>
            <a:ext cx="3388048" cy="4359851"/>
            <a:chOff x="0" y="0"/>
            <a:chExt cx="3133810" cy="4032689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3133810" cy="4032690"/>
            </a:xfrm>
            <a:custGeom>
              <a:avLst/>
              <a:gdLst/>
              <a:ahLst/>
              <a:cxnLst/>
              <a:rect l="l" t="t" r="r" b="b"/>
              <a:pathLst>
                <a:path w="3133810" h="4032690">
                  <a:moveTo>
                    <a:pt x="3009350" y="4032689"/>
                  </a:moveTo>
                  <a:lnTo>
                    <a:pt x="124460" y="4032689"/>
                  </a:lnTo>
                  <a:cubicBezTo>
                    <a:pt x="55880" y="4032689"/>
                    <a:pt x="0" y="3976809"/>
                    <a:pt x="0" y="390822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009350" y="0"/>
                  </a:lnTo>
                  <a:cubicBezTo>
                    <a:pt x="3077930" y="0"/>
                    <a:pt x="3133810" y="55880"/>
                    <a:pt x="3133810" y="124460"/>
                  </a:cubicBezTo>
                  <a:lnTo>
                    <a:pt x="3133810" y="3908229"/>
                  </a:lnTo>
                  <a:cubicBezTo>
                    <a:pt x="3133810" y="3976809"/>
                    <a:pt x="3077930" y="4032690"/>
                    <a:pt x="3009350" y="4032690"/>
                  </a:cubicBezTo>
                  <a:close/>
                </a:path>
              </a:pathLst>
            </a:custGeom>
            <a:solidFill>
              <a:srgbClr val="79377B"/>
            </a:solidFill>
          </p:spPr>
        </p:sp>
      </p:grpSp>
      <p:sp>
        <p:nvSpPr>
          <p:cNvPr id="16" name="TextBox 16"/>
          <p:cNvSpPr txBox="1"/>
          <p:nvPr/>
        </p:nvSpPr>
        <p:spPr>
          <a:xfrm>
            <a:off x="11523441" y="4904105"/>
            <a:ext cx="3156190" cy="450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39"/>
              </a:lnSpc>
              <a:spcBef>
                <a:spcPct val="0"/>
              </a:spcBef>
            </a:pPr>
            <a:r>
              <a:rPr lang="en-US" sz="279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Transport Layer: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1340502" y="5724525"/>
            <a:ext cx="3087176" cy="3510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67032" lvl="1" indent="-183516" algn="just">
              <a:lnSpc>
                <a:spcPts val="2550"/>
              </a:lnSpc>
              <a:buFont typeface="Arial"/>
              <a:buChar char="•"/>
            </a:pPr>
            <a:r>
              <a:rPr lang="en-US" sz="17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Role:</a:t>
            </a:r>
            <a:r>
              <a:rPr lang="en-US" sz="17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Ensures reliable delivery of data, especially in larger networks.</a:t>
            </a:r>
          </a:p>
          <a:p>
            <a:pPr marL="367032" lvl="1" indent="-183516" algn="just">
              <a:lnSpc>
                <a:spcPts val="2550"/>
              </a:lnSpc>
              <a:buFont typeface="Arial"/>
              <a:buChar char="•"/>
            </a:pPr>
            <a:r>
              <a:rPr lang="en-US" sz="17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Example:</a:t>
            </a:r>
            <a:r>
              <a:rPr lang="en-US" sz="17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If a sensor reading is lost during transmission, the Transport Layer handles </a:t>
            </a:r>
            <a:r>
              <a:rPr lang="en-US" sz="17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retransmission</a:t>
            </a:r>
            <a:r>
              <a:rPr lang="en-US" sz="17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so the base station receives complete information.</a:t>
            </a:r>
          </a:p>
          <a:p>
            <a:pPr marL="0" lvl="0" indent="0" algn="just">
              <a:lnSpc>
                <a:spcPts val="2250"/>
              </a:lnSpc>
              <a:spcBef>
                <a:spcPct val="0"/>
              </a:spcBef>
            </a:pPr>
            <a:endParaRPr lang="en-US" sz="17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798769" y="781050"/>
            <a:ext cx="14690462" cy="2857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60"/>
              </a:lnSpc>
            </a:pPr>
            <a:r>
              <a:rPr lang="en-US" sz="33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Real-Life Example of WSN Architecture: Smart Agriculture System</a:t>
            </a:r>
          </a:p>
          <a:p>
            <a:pPr algn="ctr">
              <a:lnSpc>
                <a:spcPts val="3960"/>
              </a:lnSpc>
            </a:pPr>
            <a:endParaRPr lang="en-US" sz="3300" b="1">
              <a:solidFill>
                <a:srgbClr val="FFFFFF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  <a:p>
            <a:pPr algn="just">
              <a:lnSpc>
                <a:spcPts val="3600"/>
              </a:lnSpc>
            </a:pPr>
            <a:r>
              <a:rPr lang="en-US" sz="3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Scenario:</a:t>
            </a:r>
          </a:p>
          <a:p>
            <a:pPr algn="just">
              <a:lnSpc>
                <a:spcPts val="3600"/>
              </a:lnSpc>
            </a:pPr>
            <a:r>
              <a:rPr lang="en-US" sz="3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Imagine a smart farm that uses wireless sensor networks to monitor </a:t>
            </a:r>
            <a:r>
              <a:rPr lang="en-US" sz="30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soil moisture, temperature, and humidity levels </a:t>
            </a:r>
            <a:r>
              <a:rPr lang="en-US" sz="3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to optimize irrigation.</a:t>
            </a:r>
          </a:p>
          <a:p>
            <a:pPr marL="0" lvl="0" indent="0" algn="ctr">
              <a:lnSpc>
                <a:spcPts val="3960"/>
              </a:lnSpc>
              <a:spcBef>
                <a:spcPct val="0"/>
              </a:spcBef>
            </a:pPr>
            <a:endParaRPr lang="en-US" sz="3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9" name="Group 19"/>
          <p:cNvGrpSpPr/>
          <p:nvPr/>
        </p:nvGrpSpPr>
        <p:grpSpPr>
          <a:xfrm>
            <a:off x="14795207" y="4686300"/>
            <a:ext cx="3388048" cy="4359851"/>
            <a:chOff x="0" y="0"/>
            <a:chExt cx="3133810" cy="4032689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3133810" cy="4032690"/>
            </a:xfrm>
            <a:custGeom>
              <a:avLst/>
              <a:gdLst/>
              <a:ahLst/>
              <a:cxnLst/>
              <a:rect l="l" t="t" r="r" b="b"/>
              <a:pathLst>
                <a:path w="3133810" h="4032690">
                  <a:moveTo>
                    <a:pt x="3009350" y="4032689"/>
                  </a:moveTo>
                  <a:lnTo>
                    <a:pt x="124460" y="4032689"/>
                  </a:lnTo>
                  <a:cubicBezTo>
                    <a:pt x="55880" y="4032689"/>
                    <a:pt x="0" y="3976809"/>
                    <a:pt x="0" y="390822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009350" y="0"/>
                  </a:lnTo>
                  <a:cubicBezTo>
                    <a:pt x="3077930" y="0"/>
                    <a:pt x="3133810" y="55880"/>
                    <a:pt x="3133810" y="124460"/>
                  </a:cubicBezTo>
                  <a:lnTo>
                    <a:pt x="3133810" y="3908229"/>
                  </a:lnTo>
                  <a:cubicBezTo>
                    <a:pt x="3133810" y="3976809"/>
                    <a:pt x="3077930" y="4032690"/>
                    <a:pt x="3009350" y="4032690"/>
                  </a:cubicBezTo>
                  <a:close/>
                </a:path>
              </a:pathLst>
            </a:custGeom>
            <a:solidFill>
              <a:srgbClr val="79377B"/>
            </a:solidFill>
          </p:spPr>
        </p:sp>
      </p:grpSp>
      <p:sp>
        <p:nvSpPr>
          <p:cNvPr id="21" name="TextBox 21"/>
          <p:cNvSpPr txBox="1"/>
          <p:nvPr/>
        </p:nvSpPr>
        <p:spPr>
          <a:xfrm>
            <a:off x="14936807" y="4904105"/>
            <a:ext cx="3351193" cy="450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39"/>
              </a:lnSpc>
              <a:spcBef>
                <a:spcPct val="0"/>
              </a:spcBef>
            </a:pPr>
            <a:r>
              <a:rPr lang="en-US" sz="279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Application Layer: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4795207" y="5715000"/>
            <a:ext cx="3228776" cy="3208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10211" lvl="1" indent="-205106" algn="just">
              <a:lnSpc>
                <a:spcPts val="2850"/>
              </a:lnSpc>
              <a:buFont typeface="Arial"/>
              <a:buChar char="•"/>
            </a:pPr>
            <a:r>
              <a:rPr lang="en-US" sz="19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Role:</a:t>
            </a:r>
            <a:r>
              <a:rPr lang="en-US" sz="19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Interfaces with the user and provides meaningful data.</a:t>
            </a:r>
          </a:p>
          <a:p>
            <a:pPr marL="410211" lvl="1" indent="-205106" algn="just">
              <a:lnSpc>
                <a:spcPts val="2850"/>
              </a:lnSpc>
              <a:buFont typeface="Arial"/>
              <a:buChar char="•"/>
            </a:pPr>
            <a:r>
              <a:rPr lang="en-US" sz="19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Example:</a:t>
            </a:r>
            <a:r>
              <a:rPr lang="en-US" sz="19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Farmers view real-time data on an </a:t>
            </a:r>
            <a:r>
              <a:rPr lang="en-US" sz="19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app</a:t>
            </a:r>
            <a:r>
              <a:rPr lang="en-US" sz="19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or </a:t>
            </a:r>
            <a:r>
              <a:rPr lang="en-US" sz="19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dashboard</a:t>
            </a:r>
            <a:r>
              <a:rPr lang="en-US" sz="19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to decide when and how much to water crops.</a:t>
            </a:r>
          </a:p>
          <a:p>
            <a:pPr algn="just">
              <a:lnSpc>
                <a:spcPts val="2550"/>
              </a:lnSpc>
              <a:spcBef>
                <a:spcPct val="0"/>
              </a:spcBef>
            </a:pPr>
            <a:endParaRPr lang="en-US" sz="19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32408">
            <a:off x="-2209541" y="4065394"/>
            <a:ext cx="20865141" cy="12443211"/>
          </a:xfrm>
          <a:custGeom>
            <a:avLst/>
            <a:gdLst/>
            <a:ahLst/>
            <a:cxnLst/>
            <a:rect l="l" t="t" r="r" b="b"/>
            <a:pathLst>
              <a:path w="20865141" h="12443211">
                <a:moveTo>
                  <a:pt x="0" y="0"/>
                </a:moveTo>
                <a:lnTo>
                  <a:pt x="20865141" y="0"/>
                </a:lnTo>
                <a:lnTo>
                  <a:pt x="20865141" y="12443212"/>
                </a:lnTo>
                <a:lnTo>
                  <a:pt x="0" y="124432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2847286" y="3983226"/>
            <a:ext cx="13531752" cy="4992050"/>
            <a:chOff x="0" y="0"/>
            <a:chExt cx="3703316" cy="136620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703315" cy="1366204"/>
            </a:xfrm>
            <a:custGeom>
              <a:avLst/>
              <a:gdLst/>
              <a:ahLst/>
              <a:cxnLst/>
              <a:rect l="l" t="t" r="r" b="b"/>
              <a:pathLst>
                <a:path w="3703315" h="1366204">
                  <a:moveTo>
                    <a:pt x="0" y="0"/>
                  </a:moveTo>
                  <a:lnTo>
                    <a:pt x="3703315" y="0"/>
                  </a:lnTo>
                  <a:lnTo>
                    <a:pt x="3703315" y="1366204"/>
                  </a:lnTo>
                  <a:lnTo>
                    <a:pt x="0" y="1366204"/>
                  </a:lnTo>
                  <a:close/>
                </a:path>
              </a:pathLst>
            </a:custGeom>
            <a:gradFill rotWithShape="1">
              <a:gsLst>
                <a:gs pos="0">
                  <a:srgbClr val="B34593">
                    <a:alpha val="100000"/>
                  </a:srgbClr>
                </a:gs>
                <a:gs pos="100000">
                  <a:srgbClr val="151F52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3703316" cy="14043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5445365" y="2276586"/>
            <a:ext cx="8525152" cy="8374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51"/>
              </a:lnSpc>
            </a:pPr>
            <a:r>
              <a:rPr lang="en-US" sz="6351" b="1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THE TEAM : </a:t>
            </a:r>
            <a:r>
              <a:rPr lang="en-US" sz="6351" b="1">
                <a:solidFill>
                  <a:srgbClr val="C5386D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VOID ( )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797883" y="6430111"/>
            <a:ext cx="2766100" cy="472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78"/>
              </a:lnSpc>
              <a:spcBef>
                <a:spcPct val="0"/>
              </a:spcBef>
            </a:pPr>
            <a:r>
              <a:rPr lang="en-US" sz="2770" i="1">
                <a:solidFill>
                  <a:srgbClr val="FFFFFF"/>
                </a:solidFill>
                <a:latin typeface="Open Sauce Italics"/>
                <a:ea typeface="Open Sauce Italics"/>
                <a:cs typeface="Open Sauce Italics"/>
                <a:sym typeface="Open Sauce Italics"/>
              </a:rPr>
              <a:t> ID : 2101023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618195" y="5469034"/>
            <a:ext cx="3568520" cy="7095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92"/>
              </a:lnSpc>
              <a:spcBef>
                <a:spcPct val="0"/>
              </a:spcBef>
            </a:pPr>
            <a:r>
              <a:rPr lang="en-US" sz="3565" b="1">
                <a:solidFill>
                  <a:srgbClr val="FFFFFF"/>
                </a:solidFill>
                <a:latin typeface="Agrandir Narrow Bold"/>
                <a:ea typeface="Agrandir Narrow Bold"/>
                <a:cs typeface="Agrandir Narrow Bold"/>
                <a:sym typeface="Agrandir Narrow Bold"/>
              </a:rPr>
              <a:t> Farha Islam Jitu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833205" y="6431626"/>
            <a:ext cx="2373060" cy="4548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04"/>
              </a:lnSpc>
              <a:spcBef>
                <a:spcPct val="0"/>
              </a:spcBef>
            </a:pPr>
            <a:r>
              <a:rPr lang="en-US" sz="2717" i="1">
                <a:solidFill>
                  <a:srgbClr val="FFFFFF"/>
                </a:solidFill>
                <a:latin typeface="Open Sauce Italics"/>
                <a:ea typeface="Open Sauce Italics"/>
                <a:cs typeface="Open Sauce Italics"/>
                <a:sym typeface="Open Sauce Italics"/>
              </a:rPr>
              <a:t> ID : 2101027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603294" y="5459509"/>
            <a:ext cx="4305336" cy="7184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24"/>
              </a:lnSpc>
              <a:spcBef>
                <a:spcPct val="0"/>
              </a:spcBef>
            </a:pPr>
            <a:r>
              <a:rPr lang="en-US" sz="3588" b="1">
                <a:solidFill>
                  <a:srgbClr val="FFFFFF"/>
                </a:solidFill>
                <a:latin typeface="Agrandir Narrow Bold"/>
                <a:ea typeface="Agrandir Narrow Bold"/>
                <a:cs typeface="Agrandir Narrow Bold"/>
                <a:sym typeface="Agrandir Narrow Bold"/>
              </a:rPr>
              <a:t> Sadiya Islam Mou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597458" y="6516812"/>
            <a:ext cx="2373060" cy="4548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04"/>
              </a:lnSpc>
              <a:spcBef>
                <a:spcPct val="0"/>
              </a:spcBef>
            </a:pPr>
            <a:r>
              <a:rPr lang="en-US" sz="2717" i="1">
                <a:solidFill>
                  <a:srgbClr val="FFFFFF"/>
                </a:solidFill>
                <a:latin typeface="Open Sauce Italics"/>
                <a:ea typeface="Open Sauce Italics"/>
                <a:cs typeface="Open Sauce Italics"/>
                <a:sym typeface="Open Sauce Italics"/>
              </a:rPr>
              <a:t> ID : 2101028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186715" y="669925"/>
            <a:ext cx="4500797" cy="9144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66"/>
              </a:lnSpc>
            </a:pPr>
            <a:r>
              <a:rPr lang="en-US" sz="6424" spc="205">
                <a:solidFill>
                  <a:srgbClr val="000000"/>
                </a:solidFill>
                <a:latin typeface="Days"/>
                <a:ea typeface="Days"/>
                <a:cs typeface="Days"/>
                <a:sym typeface="Days"/>
              </a:rPr>
              <a:t>Meet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436176" y="5469034"/>
            <a:ext cx="3167117" cy="7095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92"/>
              </a:lnSpc>
              <a:spcBef>
                <a:spcPct val="0"/>
              </a:spcBef>
            </a:pPr>
            <a:r>
              <a:rPr lang="en-US" sz="3565" b="1">
                <a:solidFill>
                  <a:srgbClr val="FFFFFF"/>
                </a:solidFill>
                <a:latin typeface="Agrandir Narrow Bold"/>
                <a:ea typeface="Agrandir Narrow Bold"/>
                <a:cs typeface="Agrandir Narrow Bold"/>
                <a:sym typeface="Agrandir Narrow Bold"/>
              </a:rPr>
              <a:t> Ismot Ara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B34593">
                <a:alpha val="100000"/>
              </a:srgbClr>
            </a:gs>
            <a:gs pos="100000">
              <a:srgbClr val="151F52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028700"/>
            <a:ext cx="16230600" cy="1219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600"/>
              </a:lnSpc>
              <a:spcBef>
                <a:spcPct val="0"/>
              </a:spcBef>
            </a:pPr>
            <a:r>
              <a:rPr lang="en-US" sz="80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Cross-Layers in Action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3765369"/>
            <a:ext cx="4584125" cy="11639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680"/>
              </a:lnSpc>
              <a:spcBef>
                <a:spcPct val="0"/>
              </a:spcBef>
            </a:pPr>
            <a:r>
              <a:rPr lang="en-US" sz="36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Power Management Plane: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63299" y="5600238"/>
            <a:ext cx="5314927" cy="4021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695" lvl="1" indent="-323848" algn="just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Role: </a:t>
            </a:r>
            <a:r>
              <a:rPr lang="en-US" sz="299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Optimizes battery usage</a:t>
            </a:r>
            <a:r>
              <a:rPr lang="en-US" sz="29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to extend the sensor network’s lifespan.</a:t>
            </a:r>
          </a:p>
          <a:p>
            <a:pPr marL="647695" lvl="1" indent="-323848" algn="just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Example: Sensors enter </a:t>
            </a:r>
            <a:r>
              <a:rPr lang="en-US" sz="299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sleep mode </a:t>
            </a:r>
            <a:r>
              <a:rPr lang="en-US" sz="29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when no readings are needed, conserving energy.</a:t>
            </a:r>
          </a:p>
          <a:p>
            <a:pPr marL="0" lvl="0" indent="0" algn="l">
              <a:lnSpc>
                <a:spcPts val="2940"/>
              </a:lnSpc>
              <a:spcBef>
                <a:spcPct val="0"/>
              </a:spcBef>
            </a:pPr>
            <a:endParaRPr lang="en-US" sz="2999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7204289" y="3765369"/>
            <a:ext cx="4584125" cy="11639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680"/>
              </a:lnSpc>
              <a:spcBef>
                <a:spcPct val="0"/>
              </a:spcBef>
            </a:pPr>
            <a:r>
              <a:rPr lang="en-US" sz="36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Mobility Management Plane: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786688" y="5590713"/>
            <a:ext cx="5236627" cy="4794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2927" lvl="1" indent="-291463" algn="just">
              <a:lnSpc>
                <a:spcPts val="3779"/>
              </a:lnSpc>
              <a:buFont typeface="Arial"/>
              <a:buChar char="•"/>
            </a:pPr>
            <a:r>
              <a:rPr lang="en-US" sz="26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Role: Maintains communication with mobile nodes.</a:t>
            </a:r>
          </a:p>
          <a:p>
            <a:pPr marL="582927" lvl="1" indent="-291463" algn="just">
              <a:lnSpc>
                <a:spcPts val="3779"/>
              </a:lnSpc>
              <a:buFont typeface="Arial"/>
              <a:buChar char="•"/>
            </a:pPr>
            <a:r>
              <a:rPr lang="en-US" sz="26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Example: If a sensor is attached to a moving irrigation drone, the </a:t>
            </a:r>
            <a:r>
              <a:rPr lang="en-US" sz="269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Mobility Plane ensures it stays connected to the network.</a:t>
            </a:r>
          </a:p>
          <a:p>
            <a:pPr marL="0" lvl="0" indent="0" algn="just">
              <a:lnSpc>
                <a:spcPts val="4199"/>
              </a:lnSpc>
              <a:spcBef>
                <a:spcPct val="0"/>
              </a:spcBef>
            </a:pPr>
            <a:endParaRPr lang="en-US" sz="2699" b="1">
              <a:solidFill>
                <a:srgbClr val="FFFFFF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3379878" y="3765369"/>
            <a:ext cx="4584125" cy="11639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680"/>
              </a:lnSpc>
              <a:spcBef>
                <a:spcPct val="0"/>
              </a:spcBef>
            </a:pPr>
            <a:r>
              <a:rPr lang="en-US" sz="36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Task Management Plane: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832939" y="5590713"/>
            <a:ext cx="5131063" cy="4824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6" lvl="1" indent="-302258" algn="just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Role: </a:t>
            </a:r>
            <a:r>
              <a:rPr lang="en-US" sz="279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Assigns tasks efficiently to different nodes.</a:t>
            </a:r>
          </a:p>
          <a:p>
            <a:pPr marL="604516" lvl="1" indent="-302258" algn="just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Example: If multiple sensors detect similar readings (e.g., soil moisture), the Task Plane </a:t>
            </a:r>
            <a:r>
              <a:rPr lang="en-US" sz="279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avoids redundant data collection to save energy.</a:t>
            </a:r>
          </a:p>
          <a:p>
            <a:pPr marL="0" lvl="0" indent="0" algn="l">
              <a:lnSpc>
                <a:spcPts val="2940"/>
              </a:lnSpc>
              <a:spcBef>
                <a:spcPct val="0"/>
              </a:spcBef>
            </a:pPr>
            <a:endParaRPr lang="en-US" sz="2799" b="1">
              <a:solidFill>
                <a:srgbClr val="FFFFFF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B34593">
                <a:alpha val="100000"/>
              </a:srgbClr>
            </a:gs>
            <a:gs pos="100000">
              <a:srgbClr val="151F52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1870270"/>
            <a:ext cx="7259166" cy="6546460"/>
            <a:chOff x="0" y="0"/>
            <a:chExt cx="9678889" cy="8728613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11117" r="11117"/>
            <a:stretch>
              <a:fillRect/>
            </a:stretch>
          </p:blipFill>
          <p:spPr>
            <a:xfrm>
              <a:off x="0" y="0"/>
              <a:ext cx="9678889" cy="8728613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1884834" y="1870270"/>
            <a:ext cx="6386353" cy="6546460"/>
            <a:chOff x="0" y="0"/>
            <a:chExt cx="5907123" cy="605521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907123" cy="6055216"/>
            </a:xfrm>
            <a:custGeom>
              <a:avLst/>
              <a:gdLst/>
              <a:ahLst/>
              <a:cxnLst/>
              <a:rect l="l" t="t" r="r" b="b"/>
              <a:pathLst>
                <a:path w="5907123" h="6055216">
                  <a:moveTo>
                    <a:pt x="5782663" y="6055216"/>
                  </a:moveTo>
                  <a:lnTo>
                    <a:pt x="124460" y="6055216"/>
                  </a:lnTo>
                  <a:cubicBezTo>
                    <a:pt x="55880" y="6055216"/>
                    <a:pt x="0" y="5999336"/>
                    <a:pt x="0" y="593075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782663" y="0"/>
                  </a:lnTo>
                  <a:cubicBezTo>
                    <a:pt x="5851243" y="0"/>
                    <a:pt x="5907123" y="55880"/>
                    <a:pt x="5907123" y="124460"/>
                  </a:cubicBezTo>
                  <a:lnTo>
                    <a:pt x="5907123" y="5930756"/>
                  </a:lnTo>
                  <a:cubicBezTo>
                    <a:pt x="5907123" y="5999336"/>
                    <a:pt x="5851243" y="6055216"/>
                    <a:pt x="5782663" y="6055216"/>
                  </a:cubicBezTo>
                  <a:close/>
                </a:path>
              </a:pathLst>
            </a:custGeom>
            <a:gradFill rotWithShape="1">
              <a:gsLst>
                <a:gs pos="0">
                  <a:srgbClr val="B34593">
                    <a:alpha val="100000"/>
                  </a:srgbClr>
                </a:gs>
                <a:gs pos="100000">
                  <a:srgbClr val="151F52">
                    <a:alpha val="100000"/>
                  </a:srgbClr>
                </a:gs>
              </a:gsLst>
              <a:lin ang="5400000"/>
            </a:gradFill>
          </p:spPr>
        </p:sp>
      </p:grpSp>
      <p:sp>
        <p:nvSpPr>
          <p:cNvPr id="6" name="TextBox 6"/>
          <p:cNvSpPr txBox="1"/>
          <p:nvPr/>
        </p:nvSpPr>
        <p:spPr>
          <a:xfrm>
            <a:off x="2094324" y="2143571"/>
            <a:ext cx="5482940" cy="1758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620"/>
              </a:lnSpc>
            </a:pPr>
            <a:r>
              <a:rPr lang="en-US" sz="4200" b="1" spc="-84">
                <a:solidFill>
                  <a:srgbClr val="F5F5F5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Clustered Network Architecture</a:t>
            </a:r>
          </a:p>
          <a:p>
            <a:pPr marL="0" lvl="0" indent="0" algn="l">
              <a:lnSpc>
                <a:spcPts val="4620"/>
              </a:lnSpc>
              <a:spcBef>
                <a:spcPct val="0"/>
              </a:spcBef>
            </a:pPr>
            <a:endParaRPr lang="en-US" sz="4200" b="1" spc="-84">
              <a:solidFill>
                <a:srgbClr val="F5F5F5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2094324" y="4039977"/>
            <a:ext cx="5956666" cy="41827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129"/>
              </a:lnSpc>
              <a:spcBef>
                <a:spcPct val="0"/>
              </a:spcBef>
            </a:pPr>
            <a:r>
              <a:rPr lang="en-US" sz="2949">
                <a:solidFill>
                  <a:srgbClr val="F5F5F5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In this kind of architecture, separately sensor nodes add into groups known as clusters which depend on the “</a:t>
            </a:r>
            <a:r>
              <a:rPr lang="en-US" sz="2949" b="1">
                <a:solidFill>
                  <a:srgbClr val="F5F5F5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Leach Protocol</a:t>
            </a:r>
            <a:r>
              <a:rPr lang="en-US" sz="2949">
                <a:solidFill>
                  <a:srgbClr val="F5F5F5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” because it uses clusters. The term ‘Leach Protocol’ stands for “</a:t>
            </a:r>
            <a:r>
              <a:rPr lang="en-US" sz="2949" b="1">
                <a:solidFill>
                  <a:srgbClr val="F5F5F5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Low Energy Adaptive Clustering Hierarchy</a:t>
            </a:r>
            <a:r>
              <a:rPr lang="en-US" sz="2949">
                <a:solidFill>
                  <a:srgbClr val="F5F5F5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”. </a:t>
            </a:r>
            <a:r>
              <a:rPr lang="en-US" sz="2949">
                <a:solidFill>
                  <a:srgbClr val="F5F5F5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B34593">
                <a:alpha val="100000"/>
              </a:srgbClr>
            </a:gs>
            <a:gs pos="100000">
              <a:srgbClr val="151F52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04594" y="3619500"/>
            <a:ext cx="7340742" cy="3048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7200"/>
              </a:lnSpc>
            </a:pPr>
            <a:r>
              <a:rPr lang="en-US" sz="6000" b="1">
                <a:solidFill>
                  <a:srgbClr val="FFDE59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Clustered Network Architecture</a:t>
            </a:r>
          </a:p>
          <a:p>
            <a:pPr marL="0" lvl="0" indent="0" algn="l">
              <a:lnSpc>
                <a:spcPts val="9600"/>
              </a:lnSpc>
              <a:spcBef>
                <a:spcPct val="0"/>
              </a:spcBef>
            </a:pPr>
            <a:endParaRPr lang="en-US" sz="6000" b="1">
              <a:solidFill>
                <a:srgbClr val="FFDE59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8732111" y="24766"/>
            <a:ext cx="9145364" cy="99802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12475" lvl="1" indent="-356237" algn="just">
              <a:lnSpc>
                <a:spcPts val="6600"/>
              </a:lnSpc>
              <a:buFont typeface="Arial"/>
              <a:buChar char="•"/>
            </a:pPr>
            <a:r>
              <a:rPr lang="en-US" sz="33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This kind of network architecture is extremely used due to the </a:t>
            </a:r>
            <a:r>
              <a:rPr lang="en-US" sz="33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data fusion property</a:t>
            </a:r>
            <a:r>
              <a:rPr lang="en-US" sz="33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. </a:t>
            </a:r>
          </a:p>
          <a:p>
            <a:pPr marL="712475" lvl="1" indent="-356237" algn="just">
              <a:lnSpc>
                <a:spcPts val="6600"/>
              </a:lnSpc>
              <a:buFont typeface="Arial"/>
              <a:buChar char="•"/>
            </a:pPr>
            <a:r>
              <a:rPr lang="en-US" sz="33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In every cluster, every node can interact through the </a:t>
            </a:r>
            <a:r>
              <a:rPr lang="en-US" sz="33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head of the cluster </a:t>
            </a:r>
            <a:r>
              <a:rPr lang="en-US" sz="33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to get the data. </a:t>
            </a:r>
          </a:p>
          <a:p>
            <a:pPr marL="712475" lvl="1" indent="-356237" algn="just">
              <a:lnSpc>
                <a:spcPts val="6600"/>
              </a:lnSpc>
              <a:buFont typeface="Arial"/>
              <a:buChar char="•"/>
            </a:pPr>
            <a:r>
              <a:rPr lang="en-US" sz="33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All the clusters will share their collected data toward the base station. </a:t>
            </a:r>
          </a:p>
          <a:p>
            <a:pPr marL="712475" lvl="1" indent="-356237" algn="just">
              <a:lnSpc>
                <a:spcPts val="6600"/>
              </a:lnSpc>
              <a:buFont typeface="Arial"/>
              <a:buChar char="•"/>
            </a:pPr>
            <a:r>
              <a:rPr lang="en-US" sz="33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The </a:t>
            </a:r>
            <a:r>
              <a:rPr lang="en-US" sz="33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formation of a cluster</a:t>
            </a:r>
            <a:r>
              <a:rPr lang="en-US" sz="33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, as well as its head selection in each cluster, is an </a:t>
            </a:r>
            <a:r>
              <a:rPr lang="en-US" sz="33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independent</a:t>
            </a:r>
            <a:r>
              <a:rPr lang="en-US" sz="33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as well as autonomous distributed method.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B34593">
                <a:alpha val="100000"/>
              </a:srgbClr>
            </a:gs>
            <a:gs pos="100000">
              <a:srgbClr val="151F52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123314" y="5538472"/>
            <a:ext cx="4954272" cy="32651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0"/>
              </a:lnSpc>
            </a:pPr>
            <a:r>
              <a:rPr lang="en-US" sz="4200" b="1" spc="-84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Energy Efficiency</a:t>
            </a:r>
          </a:p>
          <a:p>
            <a:pPr algn="ctr">
              <a:lnSpc>
                <a:spcPts val="4620"/>
              </a:lnSpc>
            </a:pPr>
            <a:endParaRPr lang="en-US" sz="4200" b="1" spc="-84">
              <a:solidFill>
                <a:srgbClr val="FFFFFF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  <a:p>
            <a:pPr marL="0" lvl="0" indent="0" algn="just">
              <a:lnSpc>
                <a:spcPts val="3300"/>
              </a:lnSpc>
              <a:spcBef>
                <a:spcPct val="0"/>
              </a:spcBef>
            </a:pPr>
            <a:r>
              <a:rPr lang="en-US" sz="3000" spc="-6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Only the cluster head communicates with the base station, minimizing the power used by individual sensor nodes.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6666864" y="5538472"/>
            <a:ext cx="4954272" cy="2846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0"/>
              </a:lnSpc>
            </a:pPr>
            <a:r>
              <a:rPr lang="en-US" sz="4200" b="1" spc="-84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SCALABILITY</a:t>
            </a:r>
          </a:p>
          <a:p>
            <a:pPr algn="ctr">
              <a:lnSpc>
                <a:spcPts val="4620"/>
              </a:lnSpc>
            </a:pPr>
            <a:endParaRPr lang="en-US" sz="4200" b="1" spc="-84">
              <a:solidFill>
                <a:srgbClr val="FFFFFF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  <a:p>
            <a:pPr marL="0" lvl="0" indent="0" algn="just">
              <a:lnSpc>
                <a:spcPts val="3300"/>
              </a:lnSpc>
              <a:spcBef>
                <a:spcPct val="0"/>
              </a:spcBef>
            </a:pPr>
            <a:r>
              <a:rPr lang="en-US" sz="3000" spc="-6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New (nodes) can be added to the network easily by assigning them to the nearest cluster</a:t>
            </a:r>
            <a:r>
              <a:rPr lang="en-US" sz="3000" b="1" spc="-6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.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2210414" y="5538472"/>
            <a:ext cx="5345773" cy="3853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0"/>
              </a:lnSpc>
            </a:pPr>
            <a:r>
              <a:rPr lang="en-US" sz="4200" b="1" spc="-84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Reduced Data Traffic </a:t>
            </a:r>
          </a:p>
          <a:p>
            <a:pPr algn="ctr">
              <a:lnSpc>
                <a:spcPts val="4620"/>
              </a:lnSpc>
            </a:pPr>
            <a:endParaRPr lang="en-US" sz="4200" b="1" spc="-84">
              <a:solidFill>
                <a:srgbClr val="FFFFFF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  <a:p>
            <a:pPr algn="just">
              <a:lnSpc>
                <a:spcPts val="3300"/>
              </a:lnSpc>
            </a:pPr>
            <a:r>
              <a:rPr lang="en-US" sz="3000" spc="-6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Instead of every NODE transmitting data to the base station, only the cluster head sends a summarized report, reducing congestion.</a:t>
            </a:r>
          </a:p>
          <a:p>
            <a:pPr marL="0" lvl="0" indent="0" algn="ctr">
              <a:lnSpc>
                <a:spcPts val="4620"/>
              </a:lnSpc>
              <a:spcBef>
                <a:spcPct val="0"/>
              </a:spcBef>
            </a:pPr>
            <a:endParaRPr lang="en-US" sz="3000" spc="-6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5" name="Group 5"/>
          <p:cNvGrpSpPr/>
          <p:nvPr/>
        </p:nvGrpSpPr>
        <p:grpSpPr>
          <a:xfrm>
            <a:off x="2994255" y="3571238"/>
            <a:ext cx="1239263" cy="1239263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79377B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2994255" y="3479225"/>
            <a:ext cx="1239263" cy="11946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0047"/>
              </a:lnSpc>
              <a:spcBef>
                <a:spcPct val="0"/>
              </a:spcBef>
            </a:pPr>
            <a:r>
              <a:rPr lang="en-US" sz="6399" b="1" u="none" spc="-15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8524368" y="3571238"/>
            <a:ext cx="1239263" cy="1239263"/>
            <a:chOff x="0" y="0"/>
            <a:chExt cx="6350000" cy="6350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79377B"/>
            </a:solidFill>
          </p:spPr>
        </p:sp>
      </p:grpSp>
      <p:sp>
        <p:nvSpPr>
          <p:cNvPr id="10" name="TextBox 10"/>
          <p:cNvSpPr txBox="1"/>
          <p:nvPr/>
        </p:nvSpPr>
        <p:spPr>
          <a:xfrm>
            <a:off x="8524368" y="3479225"/>
            <a:ext cx="1239263" cy="11946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0047"/>
              </a:lnSpc>
              <a:spcBef>
                <a:spcPct val="0"/>
              </a:spcBef>
            </a:pPr>
            <a:r>
              <a:rPr lang="en-US" sz="6399" b="1" u="none" spc="-15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2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14067918" y="3571238"/>
            <a:ext cx="1239263" cy="1239263"/>
            <a:chOff x="0" y="0"/>
            <a:chExt cx="6350000" cy="63500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79377B"/>
            </a:solidFill>
          </p:spPr>
        </p:sp>
      </p:grpSp>
      <p:sp>
        <p:nvSpPr>
          <p:cNvPr id="13" name="TextBox 13"/>
          <p:cNvSpPr txBox="1"/>
          <p:nvPr/>
        </p:nvSpPr>
        <p:spPr>
          <a:xfrm>
            <a:off x="14067918" y="3479225"/>
            <a:ext cx="1239263" cy="11946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0047"/>
              </a:lnSpc>
              <a:spcBef>
                <a:spcPct val="0"/>
              </a:spcBef>
            </a:pPr>
            <a:r>
              <a:rPr lang="en-US" sz="6399" b="1" u="none" spc="-15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3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012298" y="1076325"/>
            <a:ext cx="10022681" cy="711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99"/>
              </a:lnSpc>
              <a:spcBef>
                <a:spcPct val="0"/>
              </a:spcBef>
            </a:pPr>
            <a:r>
              <a:rPr lang="en-US" sz="4999" b="1" spc="-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BENEFITS  Of this ARCHITECTURE</a:t>
            </a:r>
            <a:r>
              <a:rPr lang="en-US" sz="4999" spc="-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B34593">
                <a:alpha val="100000"/>
              </a:srgbClr>
            </a:gs>
            <a:gs pos="100000">
              <a:srgbClr val="151F52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896228" y="3152230"/>
            <a:ext cx="6480148" cy="16290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4213"/>
              </a:lnSpc>
            </a:pPr>
            <a:r>
              <a:rPr lang="en-US" sz="4013" b="1">
                <a:solidFill>
                  <a:srgbClr val="FFDE59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Design Issues of Wireless Sensor Network Architecture</a:t>
            </a:r>
          </a:p>
        </p:txBody>
      </p:sp>
      <p:sp>
        <p:nvSpPr>
          <p:cNvPr id="3" name="AutoShape 3"/>
          <p:cNvSpPr/>
          <p:nvPr/>
        </p:nvSpPr>
        <p:spPr>
          <a:xfrm>
            <a:off x="1896228" y="5950292"/>
            <a:ext cx="5122944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TextBox 4"/>
          <p:cNvSpPr txBox="1"/>
          <p:nvPr/>
        </p:nvSpPr>
        <p:spPr>
          <a:xfrm>
            <a:off x="9964223" y="1627211"/>
            <a:ext cx="6461944" cy="62223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49952" lvl="1" indent="-474976" algn="just">
              <a:lnSpc>
                <a:spcPts val="6159"/>
              </a:lnSpc>
              <a:buFont typeface="Arial"/>
              <a:buChar char="•"/>
            </a:pPr>
            <a:r>
              <a:rPr lang="en-US" sz="43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Energy Consumption</a:t>
            </a:r>
          </a:p>
          <a:p>
            <a:pPr marL="949952" lvl="1" indent="-474976" algn="just">
              <a:lnSpc>
                <a:spcPts val="6159"/>
              </a:lnSpc>
              <a:buFont typeface="Arial"/>
              <a:buChar char="•"/>
            </a:pPr>
            <a:r>
              <a:rPr lang="en-US" sz="43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Localization</a:t>
            </a:r>
          </a:p>
          <a:p>
            <a:pPr marL="949952" lvl="1" indent="-474976" algn="just">
              <a:lnSpc>
                <a:spcPts val="6159"/>
              </a:lnSpc>
              <a:buFont typeface="Arial"/>
              <a:buChar char="•"/>
            </a:pPr>
            <a:r>
              <a:rPr lang="en-US" sz="43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Coverage</a:t>
            </a:r>
          </a:p>
          <a:p>
            <a:pPr marL="949952" lvl="1" indent="-474976" algn="just">
              <a:lnSpc>
                <a:spcPts val="6159"/>
              </a:lnSpc>
              <a:buFont typeface="Arial"/>
              <a:buChar char="•"/>
            </a:pPr>
            <a:r>
              <a:rPr lang="en-US" sz="43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Clocks</a:t>
            </a:r>
          </a:p>
          <a:p>
            <a:pPr marL="949952" lvl="1" indent="-474976" algn="just">
              <a:lnSpc>
                <a:spcPts val="6159"/>
              </a:lnSpc>
              <a:buFont typeface="Arial"/>
              <a:buChar char="•"/>
            </a:pPr>
            <a:r>
              <a:rPr lang="en-US" sz="43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Computation</a:t>
            </a:r>
          </a:p>
          <a:p>
            <a:pPr marL="949952" lvl="1" indent="-474976" algn="just">
              <a:lnSpc>
                <a:spcPts val="6159"/>
              </a:lnSpc>
              <a:buFont typeface="Arial"/>
              <a:buChar char="•"/>
            </a:pPr>
            <a:r>
              <a:rPr lang="en-US" sz="43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Cost of Production</a:t>
            </a:r>
          </a:p>
          <a:p>
            <a:pPr marL="949952" lvl="1" indent="-474976" algn="just">
              <a:lnSpc>
                <a:spcPts val="6159"/>
              </a:lnSpc>
              <a:buFont typeface="Arial"/>
              <a:buChar char="•"/>
            </a:pPr>
            <a:r>
              <a:rPr lang="en-US" sz="43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Design of Hardware</a:t>
            </a:r>
          </a:p>
          <a:p>
            <a:pPr marL="949952" lvl="1" indent="-474976" algn="just">
              <a:lnSpc>
                <a:spcPts val="6159"/>
              </a:lnSpc>
              <a:buFont typeface="Arial"/>
              <a:buChar char="•"/>
            </a:pPr>
            <a:r>
              <a:rPr lang="en-US" sz="43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Quality of Service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B34593">
                <a:alpha val="100000"/>
              </a:srgbClr>
            </a:gs>
            <a:gs pos="100000">
              <a:srgbClr val="151F52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819142" y="4283455"/>
            <a:ext cx="11221792" cy="4430798"/>
          </a:xfrm>
          <a:custGeom>
            <a:avLst/>
            <a:gdLst/>
            <a:ahLst/>
            <a:cxnLst/>
            <a:rect l="l" t="t" r="r" b="b"/>
            <a:pathLst>
              <a:path w="11221792" h="4430798">
                <a:moveTo>
                  <a:pt x="0" y="0"/>
                </a:moveTo>
                <a:lnTo>
                  <a:pt x="11221792" y="0"/>
                </a:lnTo>
                <a:lnTo>
                  <a:pt x="11221792" y="4430798"/>
                </a:lnTo>
                <a:lnTo>
                  <a:pt x="0" y="44307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7251511" y="933450"/>
            <a:ext cx="3012877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Topology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2598662"/>
            <a:ext cx="16230600" cy="1364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79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Topology in WSN refers to the arrangement or organization of sensor nodes and their communication patterns within the network. It defines how nodes are connected and interact to transmit data.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B34593">
                <a:alpha val="100000"/>
              </a:srgbClr>
            </a:gs>
            <a:gs pos="100000">
              <a:srgbClr val="151F52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36768" y="3900650"/>
            <a:ext cx="4506546" cy="4389734"/>
          </a:xfrm>
          <a:custGeom>
            <a:avLst/>
            <a:gdLst/>
            <a:ahLst/>
            <a:cxnLst/>
            <a:rect l="l" t="t" r="r" b="b"/>
            <a:pathLst>
              <a:path w="4506546" h="4389734">
                <a:moveTo>
                  <a:pt x="0" y="0"/>
                </a:moveTo>
                <a:lnTo>
                  <a:pt x="4506547" y="0"/>
                </a:lnTo>
                <a:lnTo>
                  <a:pt x="4506547" y="4389734"/>
                </a:lnTo>
                <a:lnTo>
                  <a:pt x="0" y="438973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472" r="-2472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769203" y="990600"/>
            <a:ext cx="2940725" cy="547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19"/>
              </a:lnSpc>
              <a:spcBef>
                <a:spcPct val="0"/>
              </a:spcBef>
            </a:pPr>
            <a:r>
              <a:rPr lang="en-US" sz="339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Star Topology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379160" y="1771124"/>
            <a:ext cx="9328309" cy="9074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Each node connects directly to a central gateway or hub.</a:t>
            </a:r>
          </a:p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Nodes do not communicate directly with each other.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171675" y="2875269"/>
            <a:ext cx="9417368" cy="9074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The gateway manages all communication in the network.</a:t>
            </a:r>
          </a:p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Nodes send and receive messages only via the gateway.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767613" y="4271645"/>
            <a:ext cx="2179201" cy="450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79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Advantages: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336890" y="4693285"/>
            <a:ext cx="3642229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799" dirty="0" smtClean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Low latency</a:t>
            </a:r>
            <a:endParaRPr lang="en-US" sz="2799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2210225" y="5231406"/>
            <a:ext cx="5836962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79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Power efficiency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4158004" y="5840443"/>
            <a:ext cx="3143964" cy="450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79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Centralized control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822020" y="6834505"/>
            <a:ext cx="8580477" cy="9074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79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The size of the network depends on the number </a:t>
            </a:r>
          </a:p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79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of connections the gateway can handle.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B34593">
                <a:alpha val="100000"/>
              </a:srgbClr>
            </a:gs>
            <a:gs pos="100000">
              <a:srgbClr val="151F52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939098" y="4303261"/>
            <a:ext cx="3856800" cy="4644606"/>
          </a:xfrm>
          <a:custGeom>
            <a:avLst/>
            <a:gdLst/>
            <a:ahLst/>
            <a:cxnLst/>
            <a:rect l="l" t="t" r="r" b="b"/>
            <a:pathLst>
              <a:path w="3856800" h="4644606">
                <a:moveTo>
                  <a:pt x="0" y="0"/>
                </a:moveTo>
                <a:lnTo>
                  <a:pt x="3856800" y="0"/>
                </a:lnTo>
                <a:lnTo>
                  <a:pt x="3856800" y="4644606"/>
                </a:lnTo>
                <a:lnTo>
                  <a:pt x="0" y="46446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336" r="-1336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117580" y="718185"/>
            <a:ext cx="3014901" cy="547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20"/>
              </a:lnSpc>
              <a:spcBef>
                <a:spcPct val="0"/>
              </a:spcBef>
            </a:pPr>
            <a:r>
              <a:rPr lang="en-US" sz="34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Tree Topology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471134" y="1436354"/>
            <a:ext cx="14497884" cy="1364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sz="2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Also known as cascaded star topology.</a:t>
            </a:r>
          </a:p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sz="2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Nodes are organized in a hierarchical structure resembling a tree.</a:t>
            </a:r>
          </a:p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sz="2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Each node connects to a higher-level node (parent) and ultimately to the gateway (root).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096220" y="3195821"/>
            <a:ext cx="12519065" cy="9074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sz="2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Data flows from child nodes to parent nodes and eventually to the gateway.</a:t>
            </a:r>
          </a:p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sz="2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Nodes at the same level do not communicate directly.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742932" y="4842510"/>
            <a:ext cx="2802136" cy="573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80"/>
              </a:lnSpc>
              <a:spcBef>
                <a:spcPct val="0"/>
              </a:spcBef>
            </a:pPr>
            <a:r>
              <a:rPr lang="en-US" sz="36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Advantages: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627188" y="5387340"/>
            <a:ext cx="2174412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sz="28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Scalability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627188" y="6028156"/>
            <a:ext cx="2541627" cy="450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sz="28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Error Detection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705600" y="6887127"/>
            <a:ext cx="11280815" cy="9074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sz="28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Suitable for networks requiring large-scale hierarchical organization,</a:t>
            </a:r>
          </a:p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sz="28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such as enterprise systems or </a:t>
            </a:r>
            <a:r>
              <a:rPr lang="en-US" sz="28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IoT</a:t>
            </a:r>
            <a:r>
              <a:rPr lang="en-US" sz="28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networks.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B34593">
                <a:alpha val="100000"/>
              </a:srgbClr>
            </a:gs>
            <a:gs pos="100000">
              <a:srgbClr val="151F52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84762" y="4171932"/>
            <a:ext cx="4183251" cy="4880459"/>
          </a:xfrm>
          <a:custGeom>
            <a:avLst/>
            <a:gdLst/>
            <a:ahLst/>
            <a:cxnLst/>
            <a:rect l="l" t="t" r="r" b="b"/>
            <a:pathLst>
              <a:path w="4183251" h="4880459">
                <a:moveTo>
                  <a:pt x="0" y="0"/>
                </a:moveTo>
                <a:lnTo>
                  <a:pt x="4183251" y="0"/>
                </a:lnTo>
                <a:lnTo>
                  <a:pt x="4183251" y="4880459"/>
                </a:lnTo>
                <a:lnTo>
                  <a:pt x="0" y="488045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728246" y="1000125"/>
            <a:ext cx="3124319" cy="529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89"/>
              </a:lnSpc>
              <a:spcBef>
                <a:spcPct val="0"/>
              </a:spcBef>
            </a:pPr>
            <a:r>
              <a:rPr lang="en-US" sz="329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Mesh Topology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603182" y="1795127"/>
            <a:ext cx="13081635" cy="9074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Nodes are interconnected, allowing multiple paths for data transmission.</a:t>
            </a:r>
          </a:p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Each node communicates with other nodes within its radio transmission range.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693313" y="2969242"/>
            <a:ext cx="12991505" cy="9074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Data can travel directly between nodes within range.</a:t>
            </a:r>
          </a:p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For nodes out of range, intermediate nodes act as relays to forward messages.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984784" y="4152882"/>
            <a:ext cx="3054816" cy="5001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899"/>
              </a:lnSpc>
              <a:spcBef>
                <a:spcPct val="0"/>
              </a:spcBef>
            </a:pPr>
            <a:r>
              <a:rPr lang="en-US" sz="2999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Advantages: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10800" y="4729442"/>
            <a:ext cx="4287279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79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Fault Isolation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028920" y="5219700"/>
            <a:ext cx="2458479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79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Reliability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506200" y="5756301"/>
            <a:ext cx="2458478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79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Scalability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263645" y="6972300"/>
            <a:ext cx="10943587" cy="18466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39"/>
              </a:lnSpc>
              <a:spcBef>
                <a:spcPct val="0"/>
              </a:spcBef>
            </a:pPr>
            <a:r>
              <a:rPr lang="en-US" sz="279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Ideal for environments where reliability and</a:t>
            </a:r>
          </a:p>
          <a:p>
            <a:pPr>
              <a:lnSpc>
                <a:spcPts val="3639"/>
              </a:lnSpc>
              <a:spcBef>
                <a:spcPct val="0"/>
              </a:spcBef>
            </a:pPr>
            <a:r>
              <a:rPr lang="en-US" sz="279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fault tolerance are critical, such as </a:t>
            </a:r>
            <a:r>
              <a:rPr lang="en-US" sz="2799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IoT</a:t>
            </a:r>
            <a:r>
              <a:rPr lang="en-US" sz="279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networks, military communication, </a:t>
            </a:r>
          </a:p>
          <a:p>
            <a:pPr>
              <a:lnSpc>
                <a:spcPts val="3639"/>
              </a:lnSpc>
              <a:spcBef>
                <a:spcPct val="0"/>
              </a:spcBef>
            </a:pPr>
            <a:r>
              <a:rPr lang="en-US" sz="279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and disaster management systems.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B34593">
                <a:alpha val="100000"/>
              </a:srgbClr>
            </a:gs>
            <a:gs pos="100000">
              <a:srgbClr val="151F52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305195" y="4166846"/>
            <a:ext cx="1239263" cy="1239263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C2C69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3305195" y="4074833"/>
            <a:ext cx="1239263" cy="11946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0047"/>
              </a:lnSpc>
              <a:spcBef>
                <a:spcPct val="0"/>
              </a:spcBef>
            </a:pPr>
            <a:r>
              <a:rPr lang="en-US" sz="6399" b="1" u="none" spc="-15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8524368" y="4166846"/>
            <a:ext cx="1239263" cy="1239263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C2C69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8524368" y="4074833"/>
            <a:ext cx="1239263" cy="11946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0047"/>
              </a:lnSpc>
              <a:spcBef>
                <a:spcPct val="0"/>
              </a:spcBef>
            </a:pPr>
            <a:r>
              <a:rPr lang="en-US" sz="6399" b="1" u="none" spc="-15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2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3743542" y="4166846"/>
            <a:ext cx="1239263" cy="1239263"/>
            <a:chOff x="0" y="0"/>
            <a:chExt cx="6350000" cy="6350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C2C69"/>
            </a:solidFill>
          </p:spPr>
        </p:sp>
      </p:grpSp>
      <p:sp>
        <p:nvSpPr>
          <p:cNvPr id="10" name="TextBox 10"/>
          <p:cNvSpPr txBox="1"/>
          <p:nvPr/>
        </p:nvSpPr>
        <p:spPr>
          <a:xfrm>
            <a:off x="13743542" y="4074833"/>
            <a:ext cx="1239263" cy="11946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0047"/>
              </a:lnSpc>
              <a:spcBef>
                <a:spcPct val="0"/>
              </a:spcBef>
            </a:pPr>
            <a:r>
              <a:rPr lang="en-US" sz="6399" b="1" u="none" spc="-15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3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877756" y="2335768"/>
            <a:ext cx="9860399" cy="511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59"/>
              </a:lnSpc>
              <a:spcBef>
                <a:spcPct val="0"/>
              </a:spcBef>
            </a:pPr>
            <a:r>
              <a:rPr lang="en-US" sz="319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The primary goals of WSN security are to ensure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223543" y="6067404"/>
            <a:ext cx="3402568" cy="573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79"/>
              </a:lnSpc>
              <a:spcBef>
                <a:spcPct val="0"/>
              </a:spcBef>
            </a:pPr>
            <a:r>
              <a:rPr lang="en-US" sz="359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Confidentiality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110506" y="6119474"/>
            <a:ext cx="2709893" cy="6668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199"/>
              </a:lnSpc>
              <a:spcBef>
                <a:spcPct val="0"/>
              </a:spcBef>
            </a:pPr>
            <a:r>
              <a:rPr lang="en-US" sz="3999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Integrity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974607" y="6348709"/>
            <a:ext cx="2777133" cy="555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49"/>
              </a:lnSpc>
              <a:spcBef>
                <a:spcPct val="0"/>
              </a:spcBef>
            </a:pPr>
            <a:r>
              <a:rPr lang="en-US" sz="349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Authenticity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3356" t="-19866" r="-347" b="-33836"/>
            </a:stretch>
          </a:blipFill>
        </p:spPr>
      </p:sp>
      <p:sp>
        <p:nvSpPr>
          <p:cNvPr id="3" name="AutoShape 3"/>
          <p:cNvSpPr/>
          <p:nvPr/>
        </p:nvSpPr>
        <p:spPr>
          <a:xfrm flipH="1">
            <a:off x="4307095" y="3298258"/>
            <a:ext cx="10610668" cy="53684"/>
          </a:xfrm>
          <a:prstGeom prst="line">
            <a:avLst/>
          </a:prstGeom>
          <a:ln w="76200" cap="flat">
            <a:solidFill>
              <a:srgbClr val="F5F5F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TextBox 4"/>
          <p:cNvSpPr txBox="1"/>
          <p:nvPr/>
        </p:nvSpPr>
        <p:spPr>
          <a:xfrm>
            <a:off x="3838649" y="2510771"/>
            <a:ext cx="10610702" cy="15388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1" algn="ctr">
              <a:lnSpc>
                <a:spcPts val="6049"/>
              </a:lnSpc>
            </a:pPr>
            <a:r>
              <a:rPr lang="en-US" sz="8000" b="1" spc="-150" dirty="0">
                <a:solidFill>
                  <a:srgbClr val="FFFFFF"/>
                </a:solidFill>
                <a:ea typeface="Days"/>
                <a:cs typeface="Days"/>
                <a:sym typeface="Days"/>
              </a:rPr>
              <a:t>Table </a:t>
            </a:r>
            <a:r>
              <a:rPr lang="en-US" sz="8000" b="1" spc="-150" dirty="0" smtClean="0">
                <a:solidFill>
                  <a:srgbClr val="FFFFFF"/>
                </a:solidFill>
                <a:ea typeface="Days"/>
                <a:cs typeface="Days"/>
                <a:sym typeface="Days"/>
              </a:rPr>
              <a:t>of </a:t>
            </a:r>
            <a:r>
              <a:rPr lang="en-US" sz="8000" b="1" spc="-150" dirty="0">
                <a:solidFill>
                  <a:srgbClr val="FFFFFF"/>
                </a:solidFill>
                <a:ea typeface="Days"/>
                <a:cs typeface="Days"/>
                <a:sym typeface="Open Sauce Medium"/>
              </a:rPr>
              <a:t> </a:t>
            </a:r>
            <a:r>
              <a:rPr lang="en-US" sz="8000" b="1" spc="-150" dirty="0" smtClean="0">
                <a:solidFill>
                  <a:srgbClr val="FFFFFF"/>
                </a:solidFill>
                <a:ea typeface="Days"/>
                <a:cs typeface="Days"/>
                <a:sym typeface="Open Sauce Medium"/>
              </a:rPr>
              <a:t>c</a:t>
            </a:r>
            <a:r>
              <a:rPr lang="en-US" sz="8000" b="1" spc="-150" dirty="0" smtClean="0">
                <a:solidFill>
                  <a:srgbClr val="FFFFFF"/>
                </a:solidFill>
                <a:ea typeface="Open Sauce Medium"/>
                <a:cs typeface="Open Sauce Medium"/>
                <a:sym typeface="Open Sauce Medium"/>
              </a:rPr>
              <a:t>ontents</a:t>
            </a:r>
          </a:p>
          <a:p>
            <a:pPr algn="ctr">
              <a:lnSpc>
                <a:spcPts val="6049"/>
              </a:lnSpc>
            </a:pPr>
            <a:endParaRPr lang="en-US" sz="5499" spc="175" dirty="0">
              <a:solidFill>
                <a:srgbClr val="FFFFFF"/>
              </a:solidFill>
              <a:latin typeface="Days"/>
              <a:ea typeface="Days"/>
              <a:cs typeface="Days"/>
              <a:sym typeface="Days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2191020" y="5342696"/>
            <a:ext cx="2001224" cy="10112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709"/>
              </a:lnSpc>
            </a:pPr>
            <a:r>
              <a:rPr lang="en-US" sz="1843" b="1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Basics of WSN</a:t>
            </a:r>
          </a:p>
          <a:p>
            <a:pPr algn="just">
              <a:lnSpc>
                <a:spcPts val="2709"/>
              </a:lnSpc>
            </a:pPr>
            <a:endParaRPr lang="en-US" sz="1843" b="1">
              <a:solidFill>
                <a:srgbClr val="FFFFFF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  <a:p>
            <a:pPr algn="just">
              <a:lnSpc>
                <a:spcPts val="2709"/>
              </a:lnSpc>
            </a:pPr>
            <a:endParaRPr lang="en-US" sz="1843" b="1">
              <a:solidFill>
                <a:srgbClr val="FFFFFF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926700" y="4359196"/>
            <a:ext cx="2265543" cy="7841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49"/>
              </a:lnSpc>
            </a:pPr>
            <a:r>
              <a:rPr lang="en-US" sz="5499" b="1" spc="175">
                <a:solidFill>
                  <a:srgbClr val="FFFFFF"/>
                </a:solidFill>
                <a:latin typeface="Open Sauce Medium"/>
                <a:ea typeface="Open Sauce Medium"/>
                <a:cs typeface="Open Sauce Medium"/>
                <a:sym typeface="Open Sauce Medium"/>
              </a:rPr>
              <a:t>01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514568" y="4359196"/>
            <a:ext cx="2265543" cy="7841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49"/>
              </a:lnSpc>
            </a:pPr>
            <a:r>
              <a:rPr lang="en-US" sz="5499" b="1" spc="175">
                <a:solidFill>
                  <a:srgbClr val="FFFFFF"/>
                </a:solidFill>
                <a:latin typeface="Open Sauce Medium"/>
                <a:ea typeface="Open Sauce Medium"/>
                <a:cs typeface="Open Sauce Medium"/>
                <a:sym typeface="Open Sauce Medium"/>
              </a:rPr>
              <a:t>02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774070" y="4359117"/>
            <a:ext cx="2265543" cy="784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49"/>
              </a:lnSpc>
            </a:pPr>
            <a:r>
              <a:rPr lang="en-US" sz="5499" b="1" spc="175">
                <a:solidFill>
                  <a:srgbClr val="FFFFFF"/>
                </a:solidFill>
                <a:latin typeface="Open Sauce Medium"/>
                <a:ea typeface="Open Sauce Medium"/>
                <a:cs typeface="Open Sauce Medium"/>
                <a:sym typeface="Open Sauce Medium"/>
              </a:rPr>
              <a:t>03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183808" y="4359117"/>
            <a:ext cx="2265543" cy="784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49"/>
              </a:lnSpc>
            </a:pPr>
            <a:r>
              <a:rPr lang="en-US" sz="5499" b="1" spc="175">
                <a:solidFill>
                  <a:srgbClr val="FFFFFF"/>
                </a:solidFill>
                <a:latin typeface="Open Sauce Medium"/>
                <a:ea typeface="Open Sauce Medium"/>
                <a:cs typeface="Open Sauce Medium"/>
                <a:sym typeface="Open Sauce Medium"/>
              </a:rPr>
              <a:t>04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575023" y="5140731"/>
            <a:ext cx="2663637" cy="7313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39"/>
              </a:lnSpc>
            </a:pPr>
            <a:r>
              <a:rPr lang="en-US" sz="1999" b="1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Layered Architecture of WSN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599617" y="5352221"/>
            <a:ext cx="2180494" cy="3049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90"/>
              </a:lnSpc>
            </a:pPr>
            <a:r>
              <a:rPr lang="en-US" sz="1762" b="1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Types of WSN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527747" y="5297159"/>
            <a:ext cx="2663637" cy="3599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9"/>
              </a:lnSpc>
            </a:pPr>
            <a:r>
              <a:rPr lang="en-US" sz="1999" b="1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Benifits of WSN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058860" y="6649205"/>
            <a:ext cx="2265543" cy="7842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49"/>
              </a:lnSpc>
            </a:pPr>
            <a:r>
              <a:rPr lang="en-US" sz="5499" b="1" spc="175">
                <a:solidFill>
                  <a:srgbClr val="FFFFFF"/>
                </a:solidFill>
                <a:latin typeface="Open Sauce Medium"/>
                <a:ea typeface="Open Sauce Medium"/>
                <a:cs typeface="Open Sauce Medium"/>
                <a:sym typeface="Open Sauce Medium"/>
              </a:rPr>
              <a:t>05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514568" y="6649205"/>
            <a:ext cx="2265543" cy="784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49"/>
              </a:lnSpc>
            </a:pPr>
            <a:r>
              <a:rPr lang="en-US" sz="5499" b="1" spc="175">
                <a:solidFill>
                  <a:srgbClr val="FFFFFF"/>
                </a:solidFill>
                <a:latin typeface="Open Sauce Medium"/>
                <a:ea typeface="Open Sauce Medium"/>
                <a:cs typeface="Open Sauce Medium"/>
                <a:sym typeface="Open Sauce Medium"/>
              </a:rPr>
              <a:t>06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774070" y="6649205"/>
            <a:ext cx="2265543" cy="784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49"/>
              </a:lnSpc>
            </a:pPr>
            <a:r>
              <a:rPr lang="en-US" sz="5499" b="1" spc="175">
                <a:solidFill>
                  <a:srgbClr val="FFFFFF"/>
                </a:solidFill>
                <a:latin typeface="Open Sauce Medium"/>
                <a:ea typeface="Open Sauce Medium"/>
                <a:cs typeface="Open Sauce Medium"/>
                <a:sym typeface="Open Sauce Medium"/>
              </a:rPr>
              <a:t>07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183808" y="6628691"/>
            <a:ext cx="2265543" cy="784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49"/>
              </a:lnSpc>
            </a:pPr>
            <a:r>
              <a:rPr lang="en-US" sz="5499" b="1" spc="175">
                <a:solidFill>
                  <a:srgbClr val="FFFFFF"/>
                </a:solidFill>
                <a:latin typeface="Open Sauce Medium"/>
                <a:ea typeface="Open Sauce Medium"/>
                <a:cs typeface="Open Sauce Medium"/>
                <a:sym typeface="Open Sauce Medium"/>
              </a:rPr>
              <a:t>08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094976" y="7723884"/>
            <a:ext cx="2764148" cy="3599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939"/>
              </a:lnSpc>
            </a:pPr>
            <a:r>
              <a:rPr lang="en-US" sz="1999" b="1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Security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8859123" y="7733409"/>
            <a:ext cx="3065643" cy="11674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383"/>
              </a:lnSpc>
            </a:pPr>
            <a:r>
              <a:rPr lang="en-US" sz="2301" b="1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Applications</a:t>
            </a:r>
          </a:p>
          <a:p>
            <a:pPr algn="ctr">
              <a:lnSpc>
                <a:spcPts val="3045"/>
              </a:lnSpc>
            </a:pPr>
            <a:endParaRPr lang="en-US" sz="2301" b="1">
              <a:solidFill>
                <a:srgbClr val="FFFFFF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  <a:p>
            <a:pPr algn="ctr">
              <a:lnSpc>
                <a:spcPts val="3045"/>
              </a:lnSpc>
            </a:pPr>
            <a:endParaRPr lang="en-US" sz="2301" b="1">
              <a:solidFill>
                <a:srgbClr val="FFFFFF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1924766" y="7723884"/>
            <a:ext cx="4963579" cy="3599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939"/>
              </a:lnSpc>
            </a:pPr>
            <a:r>
              <a:rPr lang="en-US" sz="1999" b="1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Avantages &amp; Disadvantages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658810" y="7642901"/>
            <a:ext cx="3065643" cy="3697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45"/>
              </a:lnSpc>
            </a:pPr>
            <a:r>
              <a:rPr lang="en-US" sz="2071" b="1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WSN Topologies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B34593">
                <a:alpha val="100000"/>
              </a:srgbClr>
            </a:gs>
            <a:gs pos="100000">
              <a:srgbClr val="151F52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95463" y="2055751"/>
            <a:ext cx="18383463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-1" y="3614750"/>
            <a:ext cx="18288001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>
            <a:off x="-1" y="5173749"/>
            <a:ext cx="18288001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AutoShape 5"/>
          <p:cNvSpPr/>
          <p:nvPr/>
        </p:nvSpPr>
        <p:spPr>
          <a:xfrm>
            <a:off x="-1" y="8301271"/>
            <a:ext cx="18288001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6"/>
          <p:cNvSpPr/>
          <p:nvPr/>
        </p:nvSpPr>
        <p:spPr>
          <a:xfrm>
            <a:off x="-1" y="6737510"/>
            <a:ext cx="18288001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>
            <a:off x="-1" y="9860269"/>
            <a:ext cx="18288001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AutoShape 8"/>
          <p:cNvSpPr/>
          <p:nvPr/>
        </p:nvSpPr>
        <p:spPr>
          <a:xfrm rot="5397902">
            <a:off x="-1616783" y="5962773"/>
            <a:ext cx="7804519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TextBox 9"/>
          <p:cNvSpPr txBox="1"/>
          <p:nvPr/>
        </p:nvSpPr>
        <p:spPr>
          <a:xfrm>
            <a:off x="1028700" y="2587619"/>
            <a:ext cx="214789" cy="4767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51"/>
              </a:lnSpc>
            </a:pPr>
            <a:r>
              <a:rPr lang="en-US" sz="2962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4146618"/>
            <a:ext cx="214789" cy="4767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51"/>
              </a:lnSpc>
            </a:pPr>
            <a:r>
              <a:rPr lang="en-US" sz="2962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2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5705616"/>
            <a:ext cx="214789" cy="4767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51"/>
              </a:lnSpc>
            </a:pPr>
            <a:r>
              <a:rPr lang="en-US" sz="2962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3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8700" y="7264615"/>
            <a:ext cx="214789" cy="4767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51"/>
              </a:lnSpc>
            </a:pPr>
            <a:r>
              <a:rPr lang="en-US" sz="2962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4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28700" y="8823614"/>
            <a:ext cx="214789" cy="4767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51"/>
              </a:lnSpc>
            </a:pPr>
            <a:r>
              <a:rPr lang="en-US" sz="2962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5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88955" y="766524"/>
            <a:ext cx="9723954" cy="5300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41"/>
              </a:lnSpc>
              <a:spcBef>
                <a:spcPct val="0"/>
              </a:spcBef>
            </a:pPr>
            <a:r>
              <a:rPr lang="en-US" sz="3262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Some key practices for securing a WSN include: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283095" y="2587619"/>
            <a:ext cx="2032635" cy="4767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51"/>
              </a:lnSpc>
              <a:spcBef>
                <a:spcPct val="0"/>
              </a:spcBef>
            </a:pPr>
            <a:r>
              <a:rPr lang="en-US" sz="2962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Encryption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283095" y="4148150"/>
            <a:ext cx="3908465" cy="4767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51"/>
              </a:lnSpc>
              <a:spcBef>
                <a:spcPct val="0"/>
              </a:spcBef>
            </a:pPr>
            <a:r>
              <a:rPr lang="en-US" sz="2962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Node authentication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287857" y="5481541"/>
            <a:ext cx="2695932" cy="4767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51"/>
              </a:lnSpc>
              <a:spcBef>
                <a:spcPct val="0"/>
              </a:spcBef>
            </a:pPr>
            <a:r>
              <a:rPr lang="en-US" sz="2962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Access control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405539" y="7224469"/>
            <a:ext cx="3145393" cy="4767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51"/>
              </a:lnSpc>
              <a:spcBef>
                <a:spcPct val="0"/>
              </a:spcBef>
            </a:pPr>
            <a:r>
              <a:rPr lang="en-US" sz="2962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Physical security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405539" y="8823614"/>
            <a:ext cx="3064193" cy="4767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51"/>
              </a:lnSpc>
              <a:spcBef>
                <a:spcPct val="0"/>
              </a:spcBef>
            </a:pPr>
            <a:r>
              <a:rPr lang="en-US" sz="2962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Regular updates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580359" y="1360046"/>
            <a:ext cx="11744196" cy="7543321"/>
          </a:xfrm>
          <a:custGeom>
            <a:avLst/>
            <a:gdLst/>
            <a:ahLst/>
            <a:cxnLst/>
            <a:rect l="l" t="t" r="r" b="b"/>
            <a:pathLst>
              <a:path w="11744196" h="7543321">
                <a:moveTo>
                  <a:pt x="0" y="0"/>
                </a:moveTo>
                <a:lnTo>
                  <a:pt x="11744196" y="0"/>
                </a:lnTo>
                <a:lnTo>
                  <a:pt x="11744196" y="7543322"/>
                </a:lnTo>
                <a:lnTo>
                  <a:pt x="0" y="75433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5" b="-15"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189884" y="2313821"/>
            <a:ext cx="13745129" cy="6563299"/>
          </a:xfrm>
          <a:custGeom>
            <a:avLst/>
            <a:gdLst/>
            <a:ahLst/>
            <a:cxnLst/>
            <a:rect l="l" t="t" r="r" b="b"/>
            <a:pathLst>
              <a:path w="13745129" h="6563299">
                <a:moveTo>
                  <a:pt x="0" y="0"/>
                </a:moveTo>
                <a:lnTo>
                  <a:pt x="13745129" y="0"/>
                </a:lnTo>
                <a:lnTo>
                  <a:pt x="13745129" y="6563299"/>
                </a:lnTo>
                <a:lnTo>
                  <a:pt x="0" y="65632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5219668" y="1000125"/>
            <a:ext cx="7303651" cy="4767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51"/>
              </a:lnSpc>
              <a:spcBef>
                <a:spcPct val="0"/>
              </a:spcBef>
            </a:pPr>
            <a:r>
              <a:rPr lang="en-US" sz="2962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Advantages and Disadvantages of WSN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233080" y="3996315"/>
            <a:ext cx="16230600" cy="14482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51"/>
              </a:lnSpc>
              <a:spcBef>
                <a:spcPct val="0"/>
              </a:spcBef>
            </a:pPr>
            <a:r>
              <a:rPr lang="en-US" sz="2962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Discuss how the choice of topology in a Wireless Sensor Network (WSN) impacts its security. Include examples of potential vulnerabilities and corresponding countermeasures for different topologies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7896788" y="2597256"/>
            <a:ext cx="3152212" cy="5001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851"/>
              </a:lnSpc>
              <a:spcBef>
                <a:spcPct val="0"/>
              </a:spcBef>
            </a:pPr>
            <a:r>
              <a:rPr lang="en-US" sz="4000" b="1" u="sng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QUESTION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B34593">
                <a:alpha val="100000"/>
              </a:srgbClr>
            </a:gs>
            <a:gs pos="100000">
              <a:srgbClr val="151F52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3908408"/>
            <a:ext cx="16230600" cy="22225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8198"/>
              </a:lnSpc>
              <a:spcBef>
                <a:spcPct val="0"/>
              </a:spcBef>
            </a:pPr>
            <a:r>
              <a:rPr lang="en-US" sz="12998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Thank you!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4533478" y="6532478"/>
            <a:ext cx="3754522" cy="3754522"/>
            <a:chOff x="0" y="0"/>
            <a:chExt cx="5006029" cy="5006029"/>
          </a:xfrm>
        </p:grpSpPr>
        <p:grpSp>
          <p:nvGrpSpPr>
            <p:cNvPr id="4" name="Group 4"/>
            <p:cNvGrpSpPr/>
            <p:nvPr/>
          </p:nvGrpSpPr>
          <p:grpSpPr>
            <a:xfrm>
              <a:off x="2503014" y="2503014"/>
              <a:ext cx="1251507" cy="1251507"/>
              <a:chOff x="0" y="0"/>
              <a:chExt cx="1913890" cy="191389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79377B"/>
              </a:solidFill>
            </p:spPr>
          </p:sp>
        </p:grpSp>
        <p:grpSp>
          <p:nvGrpSpPr>
            <p:cNvPr id="6" name="Group 6"/>
            <p:cNvGrpSpPr/>
            <p:nvPr/>
          </p:nvGrpSpPr>
          <p:grpSpPr>
            <a:xfrm>
              <a:off x="2503014" y="1251507"/>
              <a:ext cx="1251507" cy="1251507"/>
              <a:chOff x="0" y="0"/>
              <a:chExt cx="1913890" cy="191389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8" name="Group 8"/>
            <p:cNvGrpSpPr/>
            <p:nvPr/>
          </p:nvGrpSpPr>
          <p:grpSpPr>
            <a:xfrm>
              <a:off x="1251507" y="2503014"/>
              <a:ext cx="1251507" cy="1251507"/>
              <a:chOff x="0" y="0"/>
              <a:chExt cx="1913890" cy="191389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5F3170"/>
              </a:solidFill>
            </p:spPr>
          </p:sp>
        </p:grpSp>
        <p:grpSp>
          <p:nvGrpSpPr>
            <p:cNvPr id="10" name="Group 10"/>
            <p:cNvGrpSpPr/>
            <p:nvPr/>
          </p:nvGrpSpPr>
          <p:grpSpPr>
            <a:xfrm>
              <a:off x="3754522" y="3754522"/>
              <a:ext cx="1251507" cy="1251507"/>
              <a:chOff x="0" y="0"/>
              <a:chExt cx="1913890" cy="191389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79377B"/>
              </a:solidFill>
            </p:spPr>
          </p:sp>
        </p:grpSp>
        <p:grpSp>
          <p:nvGrpSpPr>
            <p:cNvPr id="12" name="Group 12"/>
            <p:cNvGrpSpPr/>
            <p:nvPr/>
          </p:nvGrpSpPr>
          <p:grpSpPr>
            <a:xfrm>
              <a:off x="3754522" y="2503014"/>
              <a:ext cx="1251507" cy="1251507"/>
              <a:chOff x="0" y="0"/>
              <a:chExt cx="1913890" cy="191389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5F3170"/>
              </a:solidFill>
            </p:spPr>
          </p:sp>
        </p:grpSp>
        <p:grpSp>
          <p:nvGrpSpPr>
            <p:cNvPr id="14" name="Group 14"/>
            <p:cNvGrpSpPr/>
            <p:nvPr/>
          </p:nvGrpSpPr>
          <p:grpSpPr>
            <a:xfrm>
              <a:off x="2503014" y="3754522"/>
              <a:ext cx="1251507" cy="1251507"/>
              <a:chOff x="0" y="0"/>
              <a:chExt cx="1913890" cy="191389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16" name="Group 16"/>
            <p:cNvGrpSpPr/>
            <p:nvPr/>
          </p:nvGrpSpPr>
          <p:grpSpPr>
            <a:xfrm>
              <a:off x="3754522" y="1251507"/>
              <a:ext cx="1251507" cy="1251507"/>
              <a:chOff x="0" y="0"/>
              <a:chExt cx="1913890" cy="191389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79377B"/>
              </a:solidFill>
            </p:spPr>
          </p:sp>
        </p:grpSp>
        <p:grpSp>
          <p:nvGrpSpPr>
            <p:cNvPr id="18" name="Group 18"/>
            <p:cNvGrpSpPr/>
            <p:nvPr/>
          </p:nvGrpSpPr>
          <p:grpSpPr>
            <a:xfrm>
              <a:off x="1251507" y="3754522"/>
              <a:ext cx="1251507" cy="1251507"/>
              <a:chOff x="0" y="0"/>
              <a:chExt cx="1913890" cy="191389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79377B"/>
              </a:solidFill>
            </p:spPr>
          </p:sp>
        </p:grpSp>
        <p:grpSp>
          <p:nvGrpSpPr>
            <p:cNvPr id="20" name="Group 20"/>
            <p:cNvGrpSpPr/>
            <p:nvPr/>
          </p:nvGrpSpPr>
          <p:grpSpPr>
            <a:xfrm>
              <a:off x="3754522" y="0"/>
              <a:ext cx="1251507" cy="1251507"/>
              <a:chOff x="0" y="0"/>
              <a:chExt cx="1913890" cy="1913890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5F3170"/>
              </a:solidFill>
            </p:spPr>
          </p:sp>
        </p:grpSp>
        <p:grpSp>
          <p:nvGrpSpPr>
            <p:cNvPr id="22" name="Group 22"/>
            <p:cNvGrpSpPr/>
            <p:nvPr/>
          </p:nvGrpSpPr>
          <p:grpSpPr>
            <a:xfrm>
              <a:off x="0" y="3754522"/>
              <a:ext cx="1251507" cy="1251507"/>
              <a:chOff x="0" y="0"/>
              <a:chExt cx="1913890" cy="191389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24" name="Group 24"/>
            <p:cNvGrpSpPr/>
            <p:nvPr/>
          </p:nvGrpSpPr>
          <p:grpSpPr>
            <a:xfrm>
              <a:off x="2503014" y="1251507"/>
              <a:ext cx="1251507" cy="1251507"/>
              <a:chOff x="0" y="0"/>
              <a:chExt cx="1913890" cy="191389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</p:sp>
        </p:grpSp>
      </p:grpSp>
      <p:grpSp>
        <p:nvGrpSpPr>
          <p:cNvPr id="26" name="Group 26"/>
          <p:cNvGrpSpPr/>
          <p:nvPr/>
        </p:nvGrpSpPr>
        <p:grpSpPr>
          <a:xfrm rot="-10800000">
            <a:off x="0" y="0"/>
            <a:ext cx="3754522" cy="3754522"/>
            <a:chOff x="0" y="0"/>
            <a:chExt cx="5006029" cy="5006029"/>
          </a:xfrm>
        </p:grpSpPr>
        <p:grpSp>
          <p:nvGrpSpPr>
            <p:cNvPr id="27" name="Group 27"/>
            <p:cNvGrpSpPr/>
            <p:nvPr/>
          </p:nvGrpSpPr>
          <p:grpSpPr>
            <a:xfrm>
              <a:off x="2503014" y="2503014"/>
              <a:ext cx="1251507" cy="1251507"/>
              <a:chOff x="0" y="0"/>
              <a:chExt cx="1913890" cy="1913890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79377B"/>
              </a:solidFill>
            </p:spPr>
          </p:sp>
        </p:grpSp>
        <p:grpSp>
          <p:nvGrpSpPr>
            <p:cNvPr id="29" name="Group 29"/>
            <p:cNvGrpSpPr/>
            <p:nvPr/>
          </p:nvGrpSpPr>
          <p:grpSpPr>
            <a:xfrm>
              <a:off x="2503014" y="1251507"/>
              <a:ext cx="1251507" cy="1251507"/>
              <a:chOff x="0" y="0"/>
              <a:chExt cx="1913890" cy="1913890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31" name="Group 31"/>
            <p:cNvGrpSpPr/>
            <p:nvPr/>
          </p:nvGrpSpPr>
          <p:grpSpPr>
            <a:xfrm>
              <a:off x="1251507" y="2503014"/>
              <a:ext cx="1251507" cy="1251507"/>
              <a:chOff x="0" y="0"/>
              <a:chExt cx="1913890" cy="1913890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5F3170"/>
              </a:solidFill>
            </p:spPr>
          </p:sp>
        </p:grpSp>
        <p:grpSp>
          <p:nvGrpSpPr>
            <p:cNvPr id="33" name="Group 33"/>
            <p:cNvGrpSpPr/>
            <p:nvPr/>
          </p:nvGrpSpPr>
          <p:grpSpPr>
            <a:xfrm>
              <a:off x="3754522" y="3754522"/>
              <a:ext cx="1251507" cy="1251507"/>
              <a:chOff x="0" y="0"/>
              <a:chExt cx="1913890" cy="1913890"/>
            </a:xfrm>
          </p:grpSpPr>
          <p:sp>
            <p:nvSpPr>
              <p:cNvPr id="34" name="Freeform 3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79377B"/>
              </a:solidFill>
            </p:spPr>
          </p:sp>
        </p:grpSp>
        <p:grpSp>
          <p:nvGrpSpPr>
            <p:cNvPr id="35" name="Group 35"/>
            <p:cNvGrpSpPr/>
            <p:nvPr/>
          </p:nvGrpSpPr>
          <p:grpSpPr>
            <a:xfrm>
              <a:off x="3754522" y="2503014"/>
              <a:ext cx="1251507" cy="1251507"/>
              <a:chOff x="0" y="0"/>
              <a:chExt cx="1913890" cy="1913890"/>
            </a:xfrm>
          </p:grpSpPr>
          <p:sp>
            <p:nvSpPr>
              <p:cNvPr id="36" name="Freeform 3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5F3170"/>
              </a:solidFill>
            </p:spPr>
          </p:sp>
        </p:grpSp>
        <p:grpSp>
          <p:nvGrpSpPr>
            <p:cNvPr id="37" name="Group 37"/>
            <p:cNvGrpSpPr/>
            <p:nvPr/>
          </p:nvGrpSpPr>
          <p:grpSpPr>
            <a:xfrm>
              <a:off x="2503014" y="3754522"/>
              <a:ext cx="1251507" cy="1251507"/>
              <a:chOff x="0" y="0"/>
              <a:chExt cx="1913890" cy="1913890"/>
            </a:xfrm>
          </p:grpSpPr>
          <p:sp>
            <p:nvSpPr>
              <p:cNvPr id="38" name="Freeform 3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39" name="Group 39"/>
            <p:cNvGrpSpPr/>
            <p:nvPr/>
          </p:nvGrpSpPr>
          <p:grpSpPr>
            <a:xfrm>
              <a:off x="3754522" y="1251507"/>
              <a:ext cx="1251507" cy="1251507"/>
              <a:chOff x="0" y="0"/>
              <a:chExt cx="1913890" cy="1913890"/>
            </a:xfrm>
          </p:grpSpPr>
          <p:sp>
            <p:nvSpPr>
              <p:cNvPr id="40" name="Freeform 4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79377B"/>
              </a:solidFill>
            </p:spPr>
          </p:sp>
        </p:grpSp>
        <p:grpSp>
          <p:nvGrpSpPr>
            <p:cNvPr id="41" name="Group 41"/>
            <p:cNvGrpSpPr/>
            <p:nvPr/>
          </p:nvGrpSpPr>
          <p:grpSpPr>
            <a:xfrm>
              <a:off x="1251507" y="3754522"/>
              <a:ext cx="1251507" cy="1251507"/>
              <a:chOff x="0" y="0"/>
              <a:chExt cx="1913890" cy="1913890"/>
            </a:xfrm>
          </p:grpSpPr>
          <p:sp>
            <p:nvSpPr>
              <p:cNvPr id="42" name="Freeform 4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79377B"/>
              </a:solidFill>
            </p:spPr>
          </p:sp>
        </p:grpSp>
        <p:grpSp>
          <p:nvGrpSpPr>
            <p:cNvPr id="43" name="Group 43"/>
            <p:cNvGrpSpPr/>
            <p:nvPr/>
          </p:nvGrpSpPr>
          <p:grpSpPr>
            <a:xfrm>
              <a:off x="3754522" y="0"/>
              <a:ext cx="1251507" cy="1251507"/>
              <a:chOff x="0" y="0"/>
              <a:chExt cx="1913890" cy="1913890"/>
            </a:xfrm>
          </p:grpSpPr>
          <p:sp>
            <p:nvSpPr>
              <p:cNvPr id="44" name="Freeform 4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5F3170"/>
              </a:solidFill>
            </p:spPr>
          </p:sp>
        </p:grpSp>
        <p:grpSp>
          <p:nvGrpSpPr>
            <p:cNvPr id="45" name="Group 45"/>
            <p:cNvGrpSpPr/>
            <p:nvPr/>
          </p:nvGrpSpPr>
          <p:grpSpPr>
            <a:xfrm>
              <a:off x="0" y="3754522"/>
              <a:ext cx="1251507" cy="1251507"/>
              <a:chOff x="0" y="0"/>
              <a:chExt cx="1913890" cy="1913890"/>
            </a:xfrm>
          </p:grpSpPr>
          <p:sp>
            <p:nvSpPr>
              <p:cNvPr id="46" name="Freeform 4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47" name="Group 47"/>
            <p:cNvGrpSpPr/>
            <p:nvPr/>
          </p:nvGrpSpPr>
          <p:grpSpPr>
            <a:xfrm>
              <a:off x="2503014" y="1251507"/>
              <a:ext cx="1251507" cy="1251507"/>
              <a:chOff x="0" y="0"/>
              <a:chExt cx="1913890" cy="1913890"/>
            </a:xfrm>
          </p:grpSpPr>
          <p:sp>
            <p:nvSpPr>
              <p:cNvPr id="48" name="Freeform 4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</p: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22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284220" y="6095770"/>
            <a:ext cx="7003780" cy="4191230"/>
          </a:xfrm>
          <a:custGeom>
            <a:avLst/>
            <a:gdLst/>
            <a:ahLst/>
            <a:cxnLst/>
            <a:rect l="l" t="t" r="r" b="b"/>
            <a:pathLst>
              <a:path w="7003780" h="4191230">
                <a:moveTo>
                  <a:pt x="0" y="0"/>
                </a:moveTo>
                <a:lnTo>
                  <a:pt x="7003780" y="0"/>
                </a:lnTo>
                <a:lnTo>
                  <a:pt x="7003780" y="4191230"/>
                </a:lnTo>
                <a:lnTo>
                  <a:pt x="0" y="41912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307" t="-4745" r="-2968" b="-12897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899479" y="2767450"/>
            <a:ext cx="14489043" cy="20756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070"/>
              </a:lnSpc>
              <a:spcBef>
                <a:spcPct val="0"/>
              </a:spcBef>
            </a:pPr>
            <a:r>
              <a:rPr lang="en-US" sz="3700" spc="118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An </a:t>
            </a:r>
            <a:r>
              <a:rPr lang="en-US" sz="3700" b="1" spc="118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infrastructure-less</a:t>
            </a:r>
            <a:r>
              <a:rPr lang="en-US" sz="3700" spc="118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wireless network, deployed with a large number of </a:t>
            </a:r>
            <a:r>
              <a:rPr lang="en-US" sz="3700" b="1" spc="118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lightweight sensor nodes</a:t>
            </a:r>
            <a:r>
              <a:rPr lang="en-US" sz="3700" spc="118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in an </a:t>
            </a:r>
            <a:r>
              <a:rPr lang="en-US" sz="3700" b="1" spc="118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ad-hoc manner</a:t>
            </a:r>
            <a:r>
              <a:rPr lang="en-US" sz="3700" spc="118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, which is used to </a:t>
            </a:r>
            <a:r>
              <a:rPr lang="en-US" sz="3700" b="1" spc="118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monitor system, physical or environmental conditions.</a:t>
            </a:r>
            <a:r>
              <a:rPr lang="en-US" sz="3700" spc="118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811632" y="1332994"/>
            <a:ext cx="7828167" cy="9314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59"/>
              </a:lnSpc>
              <a:spcBef>
                <a:spcPct val="0"/>
              </a:spcBef>
            </a:pPr>
            <a:r>
              <a:rPr lang="en-US" sz="6599" b="1" spc="211" dirty="0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What is WSN ??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B34593">
                <a:alpha val="100000"/>
              </a:srgbClr>
            </a:gs>
            <a:gs pos="100000">
              <a:srgbClr val="151F52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460761" y="2147111"/>
            <a:ext cx="9798539" cy="69773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97"/>
              </a:lnSpc>
            </a:pPr>
            <a:r>
              <a:rPr lang="en-US" sz="3361" b="1" spc="107" dirty="0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Sensor Nodes:</a:t>
            </a:r>
          </a:p>
          <a:p>
            <a:pPr marL="725741" lvl="1" indent="-362870" algn="just">
              <a:lnSpc>
                <a:spcPts val="3697"/>
              </a:lnSpc>
              <a:buFont typeface="Arial"/>
              <a:buChar char="•"/>
            </a:pPr>
            <a:r>
              <a:rPr lang="en-US" sz="3361" spc="107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Perform sensing, data processing, and communication to monitor environmental or system conditions.</a:t>
            </a:r>
          </a:p>
          <a:p>
            <a:pPr algn="just">
              <a:lnSpc>
                <a:spcPts val="3697"/>
              </a:lnSpc>
            </a:pPr>
            <a:endParaRPr lang="en-US" sz="3361" spc="107" dirty="0">
              <a:solidFill>
                <a:srgbClr val="FFFFFF"/>
              </a:solidFill>
              <a:latin typeface="Open Sauce"/>
              <a:ea typeface="Open Sauce"/>
              <a:cs typeface="Open Sauce"/>
              <a:sym typeface="Open Sauce"/>
            </a:endParaRPr>
          </a:p>
          <a:p>
            <a:pPr algn="just">
              <a:lnSpc>
                <a:spcPts val="3697"/>
              </a:lnSpc>
            </a:pPr>
            <a:r>
              <a:rPr lang="en-US" sz="3361" b="1" spc="107" dirty="0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Sink / Base Station / Gateway:</a:t>
            </a:r>
          </a:p>
          <a:p>
            <a:pPr marL="725741" lvl="1" indent="-362870" algn="just">
              <a:lnSpc>
                <a:spcPts val="3697"/>
              </a:lnSpc>
              <a:buFont typeface="Arial"/>
              <a:buChar char="•"/>
            </a:pPr>
            <a:r>
              <a:rPr lang="en-US" sz="3361" b="1" spc="107" dirty="0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Central unit</a:t>
            </a:r>
            <a:r>
              <a:rPr lang="en-US" sz="3361" spc="107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that collects, processes, and manages data from sensor nodes.</a:t>
            </a:r>
          </a:p>
          <a:p>
            <a:pPr algn="just">
              <a:lnSpc>
                <a:spcPts val="3697"/>
              </a:lnSpc>
            </a:pPr>
            <a:endParaRPr lang="en-US" sz="3361" spc="107" dirty="0">
              <a:solidFill>
                <a:srgbClr val="FFFFFF"/>
              </a:solidFill>
              <a:latin typeface="Open Sauce"/>
              <a:ea typeface="Open Sauce"/>
              <a:cs typeface="Open Sauce"/>
              <a:sym typeface="Open Sauce"/>
            </a:endParaRPr>
          </a:p>
          <a:p>
            <a:pPr algn="just">
              <a:lnSpc>
                <a:spcPts val="3697"/>
              </a:lnSpc>
            </a:pPr>
            <a:r>
              <a:rPr lang="en-US" sz="3361" b="1" spc="107" dirty="0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Communication Medium:</a:t>
            </a:r>
          </a:p>
          <a:p>
            <a:pPr marL="725741" lvl="1" indent="-362870" algn="just">
              <a:lnSpc>
                <a:spcPts val="3697"/>
              </a:lnSpc>
              <a:buFont typeface="Arial"/>
              <a:buChar char="•"/>
            </a:pPr>
            <a:r>
              <a:rPr lang="en-US" sz="3361" spc="107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Wireless protocols (e.g., Bluetooth, </a:t>
            </a:r>
            <a:r>
              <a:rPr lang="en-US" sz="3361" spc="107" dirty="0" err="1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Zigbee</a:t>
            </a:r>
            <a:r>
              <a:rPr lang="en-US" sz="3361" spc="107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) facilitate data transmission between sensor nodes and the base station.</a:t>
            </a:r>
          </a:p>
          <a:p>
            <a:pPr algn="l">
              <a:lnSpc>
                <a:spcPts val="3590"/>
              </a:lnSpc>
              <a:spcBef>
                <a:spcPct val="0"/>
              </a:spcBef>
            </a:pPr>
            <a:endParaRPr lang="en-US" sz="3361" spc="107" dirty="0">
              <a:solidFill>
                <a:srgbClr val="FFFFFF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028700" y="1066800"/>
            <a:ext cx="10096500" cy="7206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00"/>
              </a:lnSpc>
              <a:spcBef>
                <a:spcPct val="0"/>
              </a:spcBef>
            </a:pPr>
            <a:r>
              <a:rPr lang="en-US" sz="5000" b="1" spc="160" dirty="0">
                <a:solidFill>
                  <a:srgbClr val="FFFFFF"/>
                </a:solidFill>
                <a:latin typeface="Open Sauce Medium"/>
                <a:ea typeface="Open Sauce Medium"/>
                <a:cs typeface="Open Sauce Medium"/>
                <a:sym typeface="Open Sauce Medium"/>
              </a:rPr>
              <a:t>Main Components of WSN</a:t>
            </a:r>
          </a:p>
        </p:txBody>
      </p:sp>
      <p:sp>
        <p:nvSpPr>
          <p:cNvPr id="4" name="Freeform 4"/>
          <p:cNvSpPr/>
          <p:nvPr/>
        </p:nvSpPr>
        <p:spPr>
          <a:xfrm>
            <a:off x="626753" y="3642515"/>
            <a:ext cx="6299323" cy="3720587"/>
          </a:xfrm>
          <a:custGeom>
            <a:avLst/>
            <a:gdLst/>
            <a:ahLst/>
            <a:cxnLst/>
            <a:rect l="l" t="t" r="r" b="b"/>
            <a:pathLst>
              <a:path w="6299323" h="3720587">
                <a:moveTo>
                  <a:pt x="0" y="0"/>
                </a:moveTo>
                <a:lnTo>
                  <a:pt x="6299323" y="0"/>
                </a:lnTo>
                <a:lnTo>
                  <a:pt x="6299323" y="3720587"/>
                </a:lnTo>
                <a:lnTo>
                  <a:pt x="0" y="37205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546" b="-8160"/>
            </a:stretch>
          </a:blipFill>
        </p:spPr>
      </p:sp>
    </p:spTree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13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772530" y="2696262"/>
            <a:ext cx="7486770" cy="4894476"/>
          </a:xfrm>
          <a:custGeom>
            <a:avLst/>
            <a:gdLst/>
            <a:ahLst/>
            <a:cxnLst/>
            <a:rect l="l" t="t" r="r" b="b"/>
            <a:pathLst>
              <a:path w="7486770" h="4894476">
                <a:moveTo>
                  <a:pt x="0" y="0"/>
                </a:moveTo>
                <a:lnTo>
                  <a:pt x="7486770" y="0"/>
                </a:lnTo>
                <a:lnTo>
                  <a:pt x="7486770" y="4894476"/>
                </a:lnTo>
                <a:lnTo>
                  <a:pt x="0" y="48944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200368" y="2734362"/>
            <a:ext cx="7943632" cy="29207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850"/>
              </a:lnSpc>
              <a:spcBef>
                <a:spcPct val="0"/>
              </a:spcBef>
            </a:pPr>
            <a:r>
              <a:rPr lang="en-US" sz="3500" spc="112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Sensor nodes are connected to the </a:t>
            </a:r>
            <a:r>
              <a:rPr lang="en-US" sz="3500" b="1" spc="112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Base Station</a:t>
            </a:r>
            <a:r>
              <a:rPr lang="en-US" sz="3500" spc="112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which acts as a processing unit in the WSN System. The base Station in a WSN System is connected through the Internet to share data. 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059357" y="1076325"/>
            <a:ext cx="14169286" cy="8050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07"/>
              </a:lnSpc>
              <a:spcBef>
                <a:spcPct val="0"/>
              </a:spcBef>
            </a:pPr>
            <a:r>
              <a:rPr lang="en-US" sz="5643" b="1" spc="180">
                <a:solidFill>
                  <a:srgbClr val="FFFFFF"/>
                </a:solidFill>
                <a:latin typeface="Open Sauce Medium"/>
                <a:ea typeface="Open Sauce Medium"/>
                <a:cs typeface="Open Sauce Medium"/>
                <a:sym typeface="Open Sauce Medium"/>
              </a:rPr>
              <a:t>HOW IT BASICALLY WORKS?</a:t>
            </a:r>
          </a:p>
        </p:txBody>
      </p:sp>
    </p:spTree>
  </p:cSld>
  <p:clrMapOvr>
    <a:masterClrMapping/>
  </p:clrMapOvr>
  <p:transition>
    <p:circl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B34593">
                <a:alpha val="100000"/>
              </a:srgbClr>
            </a:gs>
            <a:gs pos="100000">
              <a:srgbClr val="151F52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281924" y="1329549"/>
            <a:ext cx="11900676" cy="7841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049"/>
              </a:lnSpc>
              <a:spcBef>
                <a:spcPct val="0"/>
              </a:spcBef>
            </a:pPr>
            <a:r>
              <a:rPr lang="en-US" sz="5499" b="1" spc="175" dirty="0">
                <a:solidFill>
                  <a:srgbClr val="FFFFFF"/>
                </a:solidFill>
                <a:latin typeface="Open Sauce Medium"/>
                <a:ea typeface="Open Sauce Medium"/>
                <a:cs typeface="Open Sauce Medium"/>
                <a:sym typeface="Open Sauce Medium"/>
              </a:rPr>
              <a:t>Characteristics of WSN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281924" y="2624267"/>
            <a:ext cx="15691257" cy="62386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66"/>
              </a:lnSpc>
            </a:pPr>
            <a:r>
              <a:rPr lang="en-US" sz="3333" b="1" spc="106" dirty="0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Energy Efficiency</a:t>
            </a:r>
          </a:p>
          <a:p>
            <a:pPr marL="697811" lvl="1" indent="-348905" algn="just">
              <a:lnSpc>
                <a:spcPts val="3555"/>
              </a:lnSpc>
              <a:buFont typeface="Arial"/>
              <a:buChar char="•"/>
            </a:pPr>
            <a:r>
              <a:rPr lang="en-US" sz="3232" spc="103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Use</a:t>
            </a:r>
            <a:r>
              <a:rPr lang="en-US" sz="3232" b="1" spc="103" dirty="0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low-power components</a:t>
            </a:r>
            <a:r>
              <a:rPr lang="en-US" sz="3232" spc="103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,</a:t>
            </a:r>
            <a:r>
              <a:rPr lang="en-US" sz="3232" b="1" spc="103" dirty="0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communication protocols</a:t>
            </a:r>
            <a:r>
              <a:rPr lang="en-US" sz="3232" spc="103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, and </a:t>
            </a:r>
            <a:r>
              <a:rPr lang="en-US" sz="3232" b="1" spc="103" dirty="0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sleep modes</a:t>
            </a:r>
            <a:r>
              <a:rPr lang="en-US" sz="3232" spc="103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to minimize energy consumption for prolonged operation.</a:t>
            </a:r>
          </a:p>
          <a:p>
            <a:pPr algn="just">
              <a:lnSpc>
                <a:spcPts val="3555"/>
              </a:lnSpc>
            </a:pPr>
            <a:endParaRPr lang="en-US" sz="3232" spc="103" dirty="0">
              <a:solidFill>
                <a:srgbClr val="FFFFFF"/>
              </a:solidFill>
              <a:latin typeface="Open Sauce"/>
              <a:ea typeface="Open Sauce"/>
              <a:cs typeface="Open Sauce"/>
              <a:sym typeface="Open Sauce"/>
            </a:endParaRPr>
          </a:p>
          <a:p>
            <a:pPr algn="just">
              <a:lnSpc>
                <a:spcPts val="3666"/>
              </a:lnSpc>
            </a:pPr>
            <a:r>
              <a:rPr lang="en-US" sz="3333" b="1" spc="106" dirty="0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Limited Processing and Memory</a:t>
            </a:r>
          </a:p>
          <a:p>
            <a:pPr marL="697811" lvl="1" indent="-348905" algn="just">
              <a:lnSpc>
                <a:spcPts val="3555"/>
              </a:lnSpc>
              <a:buFont typeface="Arial"/>
              <a:buChar char="•"/>
            </a:pPr>
            <a:r>
              <a:rPr lang="en-US" sz="3232" spc="103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Sensor nodes have small processors and minimal memory to keep size and cost low, sufficient for basic tasks like sensing and transmission.</a:t>
            </a:r>
          </a:p>
          <a:p>
            <a:pPr algn="just">
              <a:lnSpc>
                <a:spcPts val="3555"/>
              </a:lnSpc>
            </a:pPr>
            <a:endParaRPr lang="en-US" sz="3232" spc="103" dirty="0">
              <a:solidFill>
                <a:srgbClr val="FFFFFF"/>
              </a:solidFill>
              <a:latin typeface="Open Sauce"/>
              <a:ea typeface="Open Sauce"/>
              <a:cs typeface="Open Sauce"/>
              <a:sym typeface="Open Sauce"/>
            </a:endParaRPr>
          </a:p>
          <a:p>
            <a:pPr algn="just">
              <a:lnSpc>
                <a:spcPts val="3666"/>
              </a:lnSpc>
            </a:pPr>
            <a:r>
              <a:rPr lang="en-US" sz="3333" b="1" spc="106" dirty="0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Dense Deployment and Multi-Hop Communication</a:t>
            </a:r>
          </a:p>
          <a:p>
            <a:pPr marL="697811" lvl="1" indent="-348905" algn="just">
              <a:lnSpc>
                <a:spcPts val="3555"/>
              </a:lnSpc>
              <a:buFont typeface="Arial"/>
              <a:buChar char="•"/>
            </a:pPr>
            <a:r>
              <a:rPr lang="en-US" sz="3232" spc="103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Nodes are placed closely together to </a:t>
            </a:r>
            <a:r>
              <a:rPr lang="en-US" sz="3232" b="1" spc="103" dirty="0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cover a large area</a:t>
            </a:r>
            <a:r>
              <a:rPr lang="en-US" sz="3232" spc="103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, and multi-hop communication lets </a:t>
            </a:r>
            <a:r>
              <a:rPr lang="en-US" sz="3232" b="1" spc="103" dirty="0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data pass through other nodes</a:t>
            </a:r>
            <a:r>
              <a:rPr lang="en-US" sz="3232" spc="103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, extending the range and saving energy.</a:t>
            </a:r>
          </a:p>
          <a:p>
            <a:pPr algn="l">
              <a:lnSpc>
                <a:spcPts val="2941"/>
              </a:lnSpc>
              <a:spcBef>
                <a:spcPct val="0"/>
              </a:spcBef>
            </a:pPr>
            <a:endParaRPr lang="en-US" sz="3232" spc="103" dirty="0">
              <a:solidFill>
                <a:srgbClr val="FFFFFF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</p:spTree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B34593">
                <a:alpha val="100000"/>
              </a:srgbClr>
            </a:gs>
            <a:gs pos="100000">
              <a:srgbClr val="151F52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681723" y="3370268"/>
            <a:ext cx="7577577" cy="4090739"/>
          </a:xfrm>
          <a:custGeom>
            <a:avLst/>
            <a:gdLst/>
            <a:ahLst/>
            <a:cxnLst/>
            <a:rect l="l" t="t" r="r" b="b"/>
            <a:pathLst>
              <a:path w="7577577" h="4090739">
                <a:moveTo>
                  <a:pt x="0" y="0"/>
                </a:moveTo>
                <a:lnTo>
                  <a:pt x="7577577" y="0"/>
                </a:lnTo>
                <a:lnTo>
                  <a:pt x="7577577" y="4090738"/>
                </a:lnTo>
                <a:lnTo>
                  <a:pt x="0" y="40907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92" b="-592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7435967" y="981075"/>
            <a:ext cx="3416066" cy="6540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00"/>
              </a:lnSpc>
              <a:spcBef>
                <a:spcPct val="0"/>
              </a:spcBef>
            </a:pPr>
            <a:r>
              <a:rPr lang="en-US" sz="40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Types of WSN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326567" y="2409617"/>
            <a:ext cx="8115300" cy="64647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900"/>
              </a:lnSpc>
              <a:spcBef>
                <a:spcPct val="0"/>
              </a:spcBef>
            </a:pPr>
            <a:r>
              <a:rPr lang="en-US" sz="3000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Terrestrial WSN</a:t>
            </a:r>
          </a:p>
          <a:p>
            <a:pPr marL="647702" lvl="1" indent="-323851" algn="l">
              <a:lnSpc>
                <a:spcPts val="3900"/>
              </a:lnSpc>
              <a:buFont typeface="Arial"/>
              <a:buChar char="•"/>
            </a:pPr>
            <a:r>
              <a:rPr lang="en-US" sz="3000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</a:t>
            </a:r>
            <a:r>
              <a:rPr lang="en-US" sz="30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eployed on the ground or Earth's surface to monitor the environmental conditions of an area</a:t>
            </a:r>
          </a:p>
          <a:p>
            <a:pPr algn="l">
              <a:lnSpc>
                <a:spcPts val="3900"/>
              </a:lnSpc>
            </a:pPr>
            <a:endParaRPr lang="en-US" sz="3000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647702" lvl="1" indent="-323851" algn="l">
              <a:lnSpc>
                <a:spcPts val="3900"/>
              </a:lnSpc>
              <a:buFont typeface="Arial"/>
              <a:buChar char="•"/>
            </a:pPr>
            <a:r>
              <a:rPr lang="en-US" sz="30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Consist of thousands of nodes</a:t>
            </a:r>
          </a:p>
          <a:p>
            <a:pPr algn="l">
              <a:lnSpc>
                <a:spcPts val="3900"/>
              </a:lnSpc>
            </a:pPr>
            <a:endParaRPr lang="en-US" sz="3000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647702" lvl="1" indent="-323851" algn="l">
              <a:lnSpc>
                <a:spcPts val="3900"/>
              </a:lnSpc>
              <a:buFont typeface="Arial"/>
              <a:buChar char="•"/>
            </a:pPr>
            <a:r>
              <a:rPr lang="en-US" sz="30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Nodes are placed in an ad hoc (random) or structured (planned) manner.</a:t>
            </a:r>
          </a:p>
          <a:p>
            <a:pPr algn="l">
              <a:lnSpc>
                <a:spcPts val="3900"/>
              </a:lnSpc>
            </a:pPr>
            <a:endParaRPr lang="en-US" sz="3000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647702" lvl="1" indent="-323851" algn="l">
              <a:lnSpc>
                <a:spcPts val="3900"/>
              </a:lnSpc>
              <a:buFont typeface="Arial"/>
              <a:buChar char="•"/>
            </a:pPr>
            <a:r>
              <a:rPr lang="en-US" sz="30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Focus on low energy use and optimal </a:t>
            </a:r>
            <a:r>
              <a:rPr lang="en-US" sz="3000" dirty="0" smtClean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routing for </a:t>
            </a:r>
            <a:r>
              <a:rPr lang="en-US" sz="30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efficiency.</a:t>
            </a:r>
          </a:p>
          <a:p>
            <a:pPr algn="l">
              <a:lnSpc>
                <a:spcPts val="4229"/>
              </a:lnSpc>
              <a:spcBef>
                <a:spcPct val="0"/>
              </a:spcBef>
            </a:pPr>
            <a:endParaRPr lang="en-US" sz="3000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B34593">
                <a:alpha val="100000"/>
              </a:srgbClr>
            </a:gs>
            <a:gs pos="100000">
              <a:srgbClr val="151F52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559412" y="2665099"/>
            <a:ext cx="7699888" cy="4956803"/>
          </a:xfrm>
          <a:custGeom>
            <a:avLst/>
            <a:gdLst/>
            <a:ahLst/>
            <a:cxnLst/>
            <a:rect l="l" t="t" r="r" b="b"/>
            <a:pathLst>
              <a:path w="7699888" h="4956803">
                <a:moveTo>
                  <a:pt x="0" y="0"/>
                </a:moveTo>
                <a:lnTo>
                  <a:pt x="7699888" y="0"/>
                </a:lnTo>
                <a:lnTo>
                  <a:pt x="7699888" y="4956802"/>
                </a:lnTo>
                <a:lnTo>
                  <a:pt x="0" y="49568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7435967" y="981075"/>
            <a:ext cx="3416066" cy="6540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00"/>
              </a:lnSpc>
              <a:spcBef>
                <a:spcPct val="0"/>
              </a:spcBef>
            </a:pPr>
            <a:r>
              <a:rPr lang="en-US" sz="40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Types of WSN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1938719"/>
            <a:ext cx="8115300" cy="86448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89"/>
              </a:lnSpc>
              <a:spcBef>
                <a:spcPct val="0"/>
              </a:spcBef>
            </a:pPr>
            <a:r>
              <a:rPr lang="en-US" sz="329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Underground WSN</a:t>
            </a:r>
          </a:p>
          <a:p>
            <a:pPr marL="712467" lvl="1" indent="-356233" algn="l">
              <a:lnSpc>
                <a:spcPts val="4289"/>
              </a:lnSpc>
              <a:spcBef>
                <a:spcPct val="0"/>
              </a:spcBef>
              <a:buFont typeface="Arial"/>
              <a:buChar char="•"/>
            </a:pPr>
            <a:r>
              <a:rPr lang="en-US" sz="32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Nodes are buried underground to monitor underground conditions.</a:t>
            </a:r>
          </a:p>
          <a:p>
            <a:pPr algn="l">
              <a:lnSpc>
                <a:spcPts val="4289"/>
              </a:lnSpc>
              <a:spcBef>
                <a:spcPct val="0"/>
              </a:spcBef>
            </a:pPr>
            <a:endParaRPr lang="en-US" sz="3299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712467" lvl="1" indent="-356233" algn="l">
              <a:lnSpc>
                <a:spcPts val="4289"/>
              </a:lnSpc>
              <a:spcBef>
                <a:spcPct val="0"/>
              </a:spcBef>
              <a:buFont typeface="Arial"/>
              <a:buChar char="•"/>
            </a:pPr>
            <a:r>
              <a:rPr lang="en-US" sz="32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Require additional sink nodes above ground for data transmission.</a:t>
            </a:r>
          </a:p>
          <a:p>
            <a:pPr algn="l">
              <a:lnSpc>
                <a:spcPts val="4289"/>
              </a:lnSpc>
              <a:spcBef>
                <a:spcPct val="0"/>
              </a:spcBef>
            </a:pPr>
            <a:endParaRPr lang="en-US" sz="3299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712467" lvl="1" indent="-356233" algn="l">
              <a:lnSpc>
                <a:spcPts val="4289"/>
              </a:lnSpc>
              <a:spcBef>
                <a:spcPct val="0"/>
              </a:spcBef>
              <a:buFont typeface="Arial"/>
              <a:buChar char="•"/>
            </a:pPr>
            <a:r>
              <a:rPr lang="en-US" sz="32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Face challenges like high installation and maintenance costs.</a:t>
            </a:r>
          </a:p>
          <a:p>
            <a:pPr algn="l">
              <a:lnSpc>
                <a:spcPts val="4289"/>
              </a:lnSpc>
              <a:spcBef>
                <a:spcPct val="0"/>
              </a:spcBef>
            </a:pPr>
            <a:endParaRPr lang="en-US" sz="3299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712467" lvl="1" indent="-356233" algn="l">
              <a:lnSpc>
                <a:spcPts val="4289"/>
              </a:lnSpc>
              <a:spcBef>
                <a:spcPct val="0"/>
              </a:spcBef>
              <a:buFont typeface="Arial"/>
              <a:buChar char="•"/>
            </a:pPr>
            <a:r>
              <a:rPr lang="en-US" sz="32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Limited battery life and difficulty in recharging due to underground setup.</a:t>
            </a:r>
          </a:p>
          <a:p>
            <a:pPr algn="l">
              <a:lnSpc>
                <a:spcPts val="4229"/>
              </a:lnSpc>
            </a:pPr>
            <a:endParaRPr lang="en-US" sz="3299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l">
              <a:lnSpc>
                <a:spcPts val="4229"/>
              </a:lnSpc>
            </a:pPr>
            <a:endParaRPr lang="en-US" sz="3299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l">
              <a:lnSpc>
                <a:spcPts val="4229"/>
              </a:lnSpc>
              <a:spcBef>
                <a:spcPct val="0"/>
              </a:spcBef>
            </a:pPr>
            <a:endParaRPr lang="en-US" sz="3299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1807</Words>
  <Application>Microsoft Office PowerPoint</Application>
  <PresentationFormat>Custom</PresentationFormat>
  <Paragraphs>258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51" baseType="lpstr">
      <vt:lpstr>Open Sauce Medium</vt:lpstr>
      <vt:lpstr>Open Sauce Light</vt:lpstr>
      <vt:lpstr>Public Sans Bold</vt:lpstr>
      <vt:lpstr>Open Sans Light</vt:lpstr>
      <vt:lpstr>Days</vt:lpstr>
      <vt:lpstr>Agrandir Narrow</vt:lpstr>
      <vt:lpstr>Agrandir Narrow Bold</vt:lpstr>
      <vt:lpstr>Open Sans</vt:lpstr>
      <vt:lpstr>Open Sans Bold</vt:lpstr>
      <vt:lpstr>Open Sauce</vt:lpstr>
      <vt:lpstr>Open Sauce Italics</vt:lpstr>
      <vt:lpstr>Canva Sans Bold</vt:lpstr>
      <vt:lpstr>Open Sauce Bold</vt:lpstr>
      <vt:lpstr>Arial</vt:lpstr>
      <vt:lpstr>Calibri</vt:lpstr>
      <vt:lpstr>DM Sans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and Pink Professional Business Strategy Presentation</dc:title>
  <dc:creator>Farha Islam</dc:creator>
  <cp:lastModifiedBy>Farha Islam</cp:lastModifiedBy>
  <cp:revision>3</cp:revision>
  <dcterms:created xsi:type="dcterms:W3CDTF">2006-08-16T00:00:00Z</dcterms:created>
  <dcterms:modified xsi:type="dcterms:W3CDTF">2024-12-18T15:22:10Z</dcterms:modified>
  <dc:identifier>DAGXxgWuMrc</dc:identifier>
</cp:coreProperties>
</file>